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71" r:id="rId8"/>
    <p:sldId id="262" r:id="rId9"/>
    <p:sldId id="267" r:id="rId10"/>
    <p:sldId id="268" r:id="rId11"/>
    <p:sldId id="263" r:id="rId12"/>
    <p:sldId id="266"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66CCFF"/>
    <a:srgbClr val="33CCCC"/>
    <a:srgbClr val="000099"/>
    <a:srgbClr val="000066"/>
    <a:srgbClr val="00CCFF"/>
    <a:srgbClr val="00FFFF"/>
    <a:srgbClr val="FFCC66"/>
    <a:srgbClr val="0099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97" autoAdjust="0"/>
    <p:restoredTop sz="86447" autoAdjust="0"/>
  </p:normalViewPr>
  <p:slideViewPr>
    <p:cSldViewPr>
      <p:cViewPr>
        <p:scale>
          <a:sx n="98" d="100"/>
          <a:sy n="98" d="100"/>
        </p:scale>
        <p:origin x="-84" y="-23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1F5D00-88C1-4A65-B287-0D1DE4686133}" type="doc">
      <dgm:prSet loTypeId="urn:microsoft.com/office/officeart/2005/8/layout/radial6" loCatId="relationship" qsTypeId="urn:microsoft.com/office/officeart/2005/8/quickstyle/3d1" qsCatId="3D" csTypeId="urn:microsoft.com/office/officeart/2005/8/colors/accent0_3" csCatId="mainScheme" phldr="1"/>
      <dgm:spPr/>
      <dgm:t>
        <a:bodyPr/>
        <a:lstStyle/>
        <a:p>
          <a:endParaRPr lang="en-US"/>
        </a:p>
      </dgm:t>
    </dgm:pt>
    <dgm:pt modelId="{9D22B3D0-CE3C-424C-BEF4-48666141CC97}">
      <dgm:prSet phldrT="[Text]"/>
      <dgm:spPr/>
      <dgm:t>
        <a:bodyPr/>
        <a:lstStyle/>
        <a:p>
          <a:r>
            <a:rPr lang="en-US" dirty="0" smtClean="0">
              <a:effectLst>
                <a:glow rad="127000">
                  <a:schemeClr val="tx1"/>
                </a:glow>
              </a:effectLst>
              <a:latin typeface="Adobe Garamond Pro Bold" pitchFamily="18" charset="0"/>
            </a:rPr>
            <a:t>Objectives of plastic recycling</a:t>
          </a:r>
          <a:endParaRPr lang="en-US" dirty="0">
            <a:effectLst>
              <a:glow rad="127000">
                <a:schemeClr val="tx1"/>
              </a:glow>
            </a:effectLst>
            <a:latin typeface="Adobe Garamond Pro Bold" pitchFamily="18" charset="0"/>
          </a:endParaRPr>
        </a:p>
      </dgm:t>
    </dgm:pt>
    <dgm:pt modelId="{B8475429-0CD8-4FDD-8180-1C3EAFEC2447}" type="parTrans" cxnId="{A5D2BAF2-DF97-498E-AA0F-9DB51CAEC70C}">
      <dgm:prSet/>
      <dgm:spPr/>
      <dgm:t>
        <a:bodyPr/>
        <a:lstStyle/>
        <a:p>
          <a:endParaRPr lang="en-US">
            <a:effectLst>
              <a:glow rad="127000">
                <a:schemeClr val="tx1"/>
              </a:glow>
            </a:effectLst>
          </a:endParaRPr>
        </a:p>
      </dgm:t>
    </dgm:pt>
    <dgm:pt modelId="{F02085E0-3FF3-48A4-8E52-C37F6A4091FC}" type="sibTrans" cxnId="{A5D2BAF2-DF97-498E-AA0F-9DB51CAEC70C}">
      <dgm:prSet/>
      <dgm:spPr/>
      <dgm:t>
        <a:bodyPr/>
        <a:lstStyle/>
        <a:p>
          <a:endParaRPr lang="en-US">
            <a:effectLst>
              <a:glow rad="127000">
                <a:schemeClr val="tx1"/>
              </a:glow>
            </a:effectLst>
          </a:endParaRPr>
        </a:p>
      </dgm:t>
    </dgm:pt>
    <dgm:pt modelId="{97B631CC-1BFE-4D94-B98E-B0B3B3D6152D}">
      <dgm:prSet phldrT="[Text]" custT="1"/>
      <dgm:spPr/>
      <dgm:t>
        <a:bodyPr/>
        <a:lstStyle/>
        <a:p>
          <a:pPr algn="ctr"/>
          <a:r>
            <a:rPr lang="en-US" sz="1400" dirty="0" smtClean="0">
              <a:effectLst>
                <a:glow rad="127000">
                  <a:schemeClr val="tx1"/>
                </a:glow>
              </a:effectLst>
              <a:latin typeface="Adobe Fan Heiti Std B" pitchFamily="34" charset="-128"/>
              <a:ea typeface="Adobe Fan Heiti Std B" pitchFamily="34" charset="-128"/>
            </a:rPr>
            <a:t>Saves Energy</a:t>
          </a:r>
          <a:endParaRPr lang="en-US" sz="1400" dirty="0">
            <a:effectLst>
              <a:glow rad="127000">
                <a:schemeClr val="tx1"/>
              </a:glow>
            </a:effectLst>
            <a:latin typeface="Adobe Fan Heiti Std B" pitchFamily="34" charset="-128"/>
            <a:ea typeface="Adobe Fan Heiti Std B" pitchFamily="34" charset="-128"/>
          </a:endParaRPr>
        </a:p>
      </dgm:t>
    </dgm:pt>
    <dgm:pt modelId="{48411E49-30B0-4076-8016-224E097AE840}" type="parTrans" cxnId="{9DE7D8F9-7834-435E-87EA-5EDF542E32D3}">
      <dgm:prSet/>
      <dgm:spPr/>
      <dgm:t>
        <a:bodyPr/>
        <a:lstStyle/>
        <a:p>
          <a:endParaRPr lang="en-US">
            <a:effectLst>
              <a:glow rad="127000">
                <a:schemeClr val="tx1"/>
              </a:glow>
            </a:effectLst>
          </a:endParaRPr>
        </a:p>
      </dgm:t>
    </dgm:pt>
    <dgm:pt modelId="{BB1947F7-4F2C-492C-A391-04216E461349}" type="sibTrans" cxnId="{9DE7D8F9-7834-435E-87EA-5EDF542E32D3}">
      <dgm:prSet/>
      <dgm:spPr>
        <a:solidFill>
          <a:srgbClr val="FFC000"/>
        </a:solidFill>
      </dgm:spPr>
      <dgm:t>
        <a:bodyPr/>
        <a:lstStyle/>
        <a:p>
          <a:endParaRPr lang="en-US">
            <a:effectLst>
              <a:glow rad="127000">
                <a:schemeClr val="tx1"/>
              </a:glow>
            </a:effectLst>
          </a:endParaRPr>
        </a:p>
      </dgm:t>
    </dgm:pt>
    <dgm:pt modelId="{8B4040B1-89B7-4594-9FD6-76663570C538}">
      <dgm:prSet phldrT="[Text]" custT="1"/>
      <dgm:spPr/>
      <dgm:t>
        <a:bodyPr/>
        <a:lstStyle/>
        <a:p>
          <a:pPr algn="ctr"/>
          <a:r>
            <a:rPr lang="en-US" sz="1400" dirty="0" smtClean="0">
              <a:effectLst>
                <a:glow rad="127000">
                  <a:schemeClr val="tx1"/>
                </a:glow>
              </a:effectLst>
              <a:latin typeface="Adobe Fan Heiti Std B" pitchFamily="34" charset="-128"/>
              <a:ea typeface="Adobe Fan Heiti Std B" pitchFamily="34" charset="-128"/>
            </a:rPr>
            <a:t>Conserves resources</a:t>
          </a:r>
          <a:endParaRPr lang="en-US" sz="1400" dirty="0">
            <a:effectLst>
              <a:glow rad="127000">
                <a:schemeClr val="tx1"/>
              </a:glow>
            </a:effectLst>
            <a:latin typeface="Adobe Fan Heiti Std B" pitchFamily="34" charset="-128"/>
            <a:ea typeface="Adobe Fan Heiti Std B" pitchFamily="34" charset="-128"/>
          </a:endParaRPr>
        </a:p>
      </dgm:t>
    </dgm:pt>
    <dgm:pt modelId="{93C501B8-EDAA-4168-B896-8E29DFA6D69F}" type="parTrans" cxnId="{DCDD7226-8B75-420C-839D-E6123149BC80}">
      <dgm:prSet/>
      <dgm:spPr/>
      <dgm:t>
        <a:bodyPr/>
        <a:lstStyle/>
        <a:p>
          <a:endParaRPr lang="en-US">
            <a:effectLst>
              <a:glow rad="127000">
                <a:schemeClr val="tx1"/>
              </a:glow>
            </a:effectLst>
          </a:endParaRPr>
        </a:p>
      </dgm:t>
    </dgm:pt>
    <dgm:pt modelId="{064E5D80-75C3-4C3C-B7B9-777C3FC263F9}" type="sibTrans" cxnId="{DCDD7226-8B75-420C-839D-E6123149BC80}">
      <dgm:prSet/>
      <dgm:spPr>
        <a:solidFill>
          <a:srgbClr val="FF0000"/>
        </a:solidFill>
      </dgm:spPr>
      <dgm:t>
        <a:bodyPr/>
        <a:lstStyle/>
        <a:p>
          <a:endParaRPr lang="en-US">
            <a:effectLst>
              <a:glow rad="127000">
                <a:schemeClr val="tx1"/>
              </a:glow>
            </a:effectLst>
          </a:endParaRPr>
        </a:p>
      </dgm:t>
    </dgm:pt>
    <dgm:pt modelId="{A8D129E3-C8E7-4504-90FA-952F3BE80CEA}">
      <dgm:prSet phldrT="[Text]" custT="1"/>
      <dgm:spPr/>
      <dgm:t>
        <a:bodyPr/>
        <a:lstStyle/>
        <a:p>
          <a:pPr algn="ctr"/>
          <a:r>
            <a:rPr lang="en-US" sz="1400" dirty="0" smtClean="0">
              <a:effectLst>
                <a:glow rad="127000">
                  <a:schemeClr val="tx1"/>
                </a:glow>
              </a:effectLst>
              <a:latin typeface="Adobe Fan Heiti Std B" pitchFamily="34" charset="-128"/>
              <a:ea typeface="Adobe Fan Heiti Std B" pitchFamily="34" charset="-128"/>
            </a:rPr>
            <a:t>Reduces pollution</a:t>
          </a:r>
          <a:endParaRPr lang="en-US" sz="1400" dirty="0">
            <a:effectLst>
              <a:glow rad="127000">
                <a:schemeClr val="tx1"/>
              </a:glow>
            </a:effectLst>
            <a:latin typeface="Adobe Fan Heiti Std B" pitchFamily="34" charset="-128"/>
            <a:ea typeface="Adobe Fan Heiti Std B" pitchFamily="34" charset="-128"/>
          </a:endParaRPr>
        </a:p>
      </dgm:t>
    </dgm:pt>
    <dgm:pt modelId="{BABC4465-68DF-4A58-A15D-1A246B08334B}" type="parTrans" cxnId="{F7E5A191-CF3D-4146-9BF1-9AAC4FE8B214}">
      <dgm:prSet/>
      <dgm:spPr/>
      <dgm:t>
        <a:bodyPr/>
        <a:lstStyle/>
        <a:p>
          <a:endParaRPr lang="en-US">
            <a:effectLst>
              <a:glow rad="127000">
                <a:schemeClr val="tx1"/>
              </a:glow>
            </a:effectLst>
          </a:endParaRPr>
        </a:p>
      </dgm:t>
    </dgm:pt>
    <dgm:pt modelId="{C18C8E52-ECBE-4B4D-8823-C8ED1D3ED3EB}" type="sibTrans" cxnId="{F7E5A191-CF3D-4146-9BF1-9AAC4FE8B214}">
      <dgm:prSet/>
      <dgm:spPr>
        <a:solidFill>
          <a:srgbClr val="0099FF"/>
        </a:solidFill>
      </dgm:spPr>
      <dgm:t>
        <a:bodyPr/>
        <a:lstStyle/>
        <a:p>
          <a:endParaRPr lang="en-US">
            <a:effectLst>
              <a:glow rad="127000">
                <a:schemeClr val="tx1"/>
              </a:glow>
            </a:effectLst>
          </a:endParaRPr>
        </a:p>
      </dgm:t>
    </dgm:pt>
    <dgm:pt modelId="{13B8D5AB-0426-476D-96E5-D7A6A8B065C4}">
      <dgm:prSet phldrT="[Text]" custT="1"/>
      <dgm:spPr/>
      <dgm:t>
        <a:bodyPr/>
        <a:lstStyle/>
        <a:p>
          <a:pPr algn="ctr"/>
          <a:r>
            <a:rPr lang="en-US" sz="1400" dirty="0" smtClean="0">
              <a:effectLst>
                <a:glow rad="127000">
                  <a:schemeClr val="tx1"/>
                </a:glow>
              </a:effectLst>
              <a:latin typeface="Adobe Fan Heiti Std B" pitchFamily="34" charset="-128"/>
              <a:ea typeface="Adobe Fan Heiti Std B" pitchFamily="34" charset="-128"/>
            </a:rPr>
            <a:t>Cuts waste disposal costs</a:t>
          </a:r>
          <a:endParaRPr lang="en-US" sz="1400" dirty="0">
            <a:effectLst>
              <a:glow rad="127000">
                <a:schemeClr val="tx1"/>
              </a:glow>
            </a:effectLst>
            <a:latin typeface="Adobe Fan Heiti Std B" pitchFamily="34" charset="-128"/>
            <a:ea typeface="Adobe Fan Heiti Std B" pitchFamily="34" charset="-128"/>
          </a:endParaRPr>
        </a:p>
      </dgm:t>
    </dgm:pt>
    <dgm:pt modelId="{7E4195A9-813B-4FED-AEFD-70F5AEA820AE}" type="parTrans" cxnId="{A74B394D-A5AB-4BBB-A863-C16311DBF4EB}">
      <dgm:prSet/>
      <dgm:spPr/>
      <dgm:t>
        <a:bodyPr/>
        <a:lstStyle/>
        <a:p>
          <a:endParaRPr lang="en-US">
            <a:effectLst>
              <a:glow rad="127000">
                <a:schemeClr val="tx1"/>
              </a:glow>
            </a:effectLst>
          </a:endParaRPr>
        </a:p>
      </dgm:t>
    </dgm:pt>
    <dgm:pt modelId="{51ECCAF5-E2BF-4EFF-A1B0-F6CAC1EA144C}" type="sibTrans" cxnId="{A74B394D-A5AB-4BBB-A863-C16311DBF4EB}">
      <dgm:prSet/>
      <dgm:spPr>
        <a:solidFill>
          <a:schemeClr val="accent6">
            <a:lumMod val="50000"/>
          </a:schemeClr>
        </a:solidFill>
      </dgm:spPr>
      <dgm:t>
        <a:bodyPr/>
        <a:lstStyle/>
        <a:p>
          <a:endParaRPr lang="en-US">
            <a:effectLst>
              <a:glow rad="127000">
                <a:schemeClr val="tx1"/>
              </a:glow>
            </a:effectLst>
          </a:endParaRPr>
        </a:p>
      </dgm:t>
    </dgm:pt>
    <dgm:pt modelId="{37201E89-9CEB-4713-91FE-AC129497C69B}">
      <dgm:prSet custT="1"/>
      <dgm:spPr/>
      <dgm:t>
        <a:bodyPr/>
        <a:lstStyle/>
        <a:p>
          <a:pPr algn="ctr"/>
          <a:r>
            <a:rPr lang="en-US" sz="1400" dirty="0" smtClean="0">
              <a:effectLst>
                <a:glow rad="127000">
                  <a:schemeClr val="tx1"/>
                </a:glow>
              </a:effectLst>
              <a:latin typeface="Adobe Fan Heiti Std B" pitchFamily="34" charset="-128"/>
              <a:ea typeface="Adobe Fan Heiti Std B" pitchFamily="34" charset="-128"/>
            </a:rPr>
            <a:t>Saves valuable raw materials and Reduces trash in landfills</a:t>
          </a:r>
          <a:endParaRPr lang="en-US" sz="1400" dirty="0">
            <a:effectLst>
              <a:glow rad="127000">
                <a:schemeClr val="tx1"/>
              </a:glow>
            </a:effectLst>
            <a:latin typeface="Adobe Fan Heiti Std B" pitchFamily="34" charset="-128"/>
            <a:ea typeface="Adobe Fan Heiti Std B" pitchFamily="34" charset="-128"/>
          </a:endParaRPr>
        </a:p>
      </dgm:t>
    </dgm:pt>
    <dgm:pt modelId="{23E15405-2381-4408-A303-0E93101D0C54}" type="parTrans" cxnId="{6E87BB7E-5C6C-4A9B-973A-1860F5E49375}">
      <dgm:prSet/>
      <dgm:spPr/>
      <dgm:t>
        <a:bodyPr/>
        <a:lstStyle/>
        <a:p>
          <a:endParaRPr lang="en-US">
            <a:effectLst>
              <a:glow rad="127000">
                <a:schemeClr val="tx1"/>
              </a:glow>
            </a:effectLst>
          </a:endParaRPr>
        </a:p>
      </dgm:t>
    </dgm:pt>
    <dgm:pt modelId="{C7820BD9-1123-4A64-95B5-989CDCF5CEFE}" type="sibTrans" cxnId="{6E87BB7E-5C6C-4A9B-973A-1860F5E49375}">
      <dgm:prSet/>
      <dgm:spPr>
        <a:solidFill>
          <a:schemeClr val="accent6">
            <a:lumMod val="75000"/>
          </a:schemeClr>
        </a:solidFill>
      </dgm:spPr>
      <dgm:t>
        <a:bodyPr/>
        <a:lstStyle/>
        <a:p>
          <a:endParaRPr lang="en-US">
            <a:effectLst>
              <a:glow rad="127000">
                <a:schemeClr val="tx1"/>
              </a:glow>
            </a:effectLst>
          </a:endParaRPr>
        </a:p>
      </dgm:t>
    </dgm:pt>
    <dgm:pt modelId="{6C9C4D1A-EC2C-443C-AD19-7144087D9D40}" type="pres">
      <dgm:prSet presAssocID="{991F5D00-88C1-4A65-B287-0D1DE4686133}" presName="Name0" presStyleCnt="0">
        <dgm:presLayoutVars>
          <dgm:chMax val="1"/>
          <dgm:dir/>
          <dgm:animLvl val="ctr"/>
          <dgm:resizeHandles val="exact"/>
        </dgm:presLayoutVars>
      </dgm:prSet>
      <dgm:spPr/>
      <dgm:t>
        <a:bodyPr/>
        <a:lstStyle/>
        <a:p>
          <a:endParaRPr lang="en-US"/>
        </a:p>
      </dgm:t>
    </dgm:pt>
    <dgm:pt modelId="{D333D87F-2D4E-490C-923E-4EFBC5D37433}" type="pres">
      <dgm:prSet presAssocID="{9D22B3D0-CE3C-424C-BEF4-48666141CC97}" presName="centerShape" presStyleLbl="node0" presStyleIdx="0" presStyleCnt="1"/>
      <dgm:spPr/>
      <dgm:t>
        <a:bodyPr/>
        <a:lstStyle/>
        <a:p>
          <a:endParaRPr lang="en-US"/>
        </a:p>
      </dgm:t>
    </dgm:pt>
    <dgm:pt modelId="{9962B49B-195C-4265-8B72-8535DBF6DB91}" type="pres">
      <dgm:prSet presAssocID="{97B631CC-1BFE-4D94-B98E-B0B3B3D6152D}" presName="node" presStyleLbl="node1" presStyleIdx="0" presStyleCnt="5">
        <dgm:presLayoutVars>
          <dgm:bulletEnabled val="1"/>
        </dgm:presLayoutVars>
      </dgm:prSet>
      <dgm:spPr/>
      <dgm:t>
        <a:bodyPr/>
        <a:lstStyle/>
        <a:p>
          <a:endParaRPr lang="en-US"/>
        </a:p>
      </dgm:t>
    </dgm:pt>
    <dgm:pt modelId="{8730194B-C084-4474-A202-FB804A00F5FB}" type="pres">
      <dgm:prSet presAssocID="{97B631CC-1BFE-4D94-B98E-B0B3B3D6152D}" presName="dummy" presStyleCnt="0"/>
      <dgm:spPr/>
    </dgm:pt>
    <dgm:pt modelId="{97869F68-DDAA-4E78-A7F6-B3389AEE8B7F}" type="pres">
      <dgm:prSet presAssocID="{BB1947F7-4F2C-492C-A391-04216E461349}" presName="sibTrans" presStyleLbl="sibTrans2D1" presStyleIdx="0" presStyleCnt="5"/>
      <dgm:spPr/>
      <dgm:t>
        <a:bodyPr/>
        <a:lstStyle/>
        <a:p>
          <a:endParaRPr lang="en-US"/>
        </a:p>
      </dgm:t>
    </dgm:pt>
    <dgm:pt modelId="{5059FB39-021B-4D4C-9026-20609BA505D5}" type="pres">
      <dgm:prSet presAssocID="{8B4040B1-89B7-4594-9FD6-76663570C538}" presName="node" presStyleLbl="node1" presStyleIdx="1" presStyleCnt="5">
        <dgm:presLayoutVars>
          <dgm:bulletEnabled val="1"/>
        </dgm:presLayoutVars>
      </dgm:prSet>
      <dgm:spPr/>
      <dgm:t>
        <a:bodyPr/>
        <a:lstStyle/>
        <a:p>
          <a:endParaRPr lang="en-US"/>
        </a:p>
      </dgm:t>
    </dgm:pt>
    <dgm:pt modelId="{F0CD9B9D-9A95-4FFA-8822-1262D5E31F2D}" type="pres">
      <dgm:prSet presAssocID="{8B4040B1-89B7-4594-9FD6-76663570C538}" presName="dummy" presStyleCnt="0"/>
      <dgm:spPr/>
    </dgm:pt>
    <dgm:pt modelId="{17262799-A810-4DA4-8A4E-A9B3C5872F06}" type="pres">
      <dgm:prSet presAssocID="{064E5D80-75C3-4C3C-B7B9-777C3FC263F9}" presName="sibTrans" presStyleLbl="sibTrans2D1" presStyleIdx="1" presStyleCnt="5"/>
      <dgm:spPr/>
      <dgm:t>
        <a:bodyPr/>
        <a:lstStyle/>
        <a:p>
          <a:endParaRPr lang="en-US"/>
        </a:p>
      </dgm:t>
    </dgm:pt>
    <dgm:pt modelId="{0CCA4685-D0AF-4A36-8476-0D4CD85E0591}" type="pres">
      <dgm:prSet presAssocID="{A8D129E3-C8E7-4504-90FA-952F3BE80CEA}" presName="node" presStyleLbl="node1" presStyleIdx="2" presStyleCnt="5">
        <dgm:presLayoutVars>
          <dgm:bulletEnabled val="1"/>
        </dgm:presLayoutVars>
      </dgm:prSet>
      <dgm:spPr/>
      <dgm:t>
        <a:bodyPr/>
        <a:lstStyle/>
        <a:p>
          <a:endParaRPr lang="en-US"/>
        </a:p>
      </dgm:t>
    </dgm:pt>
    <dgm:pt modelId="{47677BC0-3BE8-411B-8F9F-E5481D332B8B}" type="pres">
      <dgm:prSet presAssocID="{A8D129E3-C8E7-4504-90FA-952F3BE80CEA}" presName="dummy" presStyleCnt="0"/>
      <dgm:spPr/>
    </dgm:pt>
    <dgm:pt modelId="{9A0A3310-D028-41EB-9D43-92CEAAC1299B}" type="pres">
      <dgm:prSet presAssocID="{C18C8E52-ECBE-4B4D-8823-C8ED1D3ED3EB}" presName="sibTrans" presStyleLbl="sibTrans2D1" presStyleIdx="2" presStyleCnt="5"/>
      <dgm:spPr/>
      <dgm:t>
        <a:bodyPr/>
        <a:lstStyle/>
        <a:p>
          <a:endParaRPr lang="en-US"/>
        </a:p>
      </dgm:t>
    </dgm:pt>
    <dgm:pt modelId="{3866ED60-5868-42F3-AB88-D2E93D2391B5}" type="pres">
      <dgm:prSet presAssocID="{13B8D5AB-0426-476D-96E5-D7A6A8B065C4}" presName="node" presStyleLbl="node1" presStyleIdx="3" presStyleCnt="5">
        <dgm:presLayoutVars>
          <dgm:bulletEnabled val="1"/>
        </dgm:presLayoutVars>
      </dgm:prSet>
      <dgm:spPr/>
      <dgm:t>
        <a:bodyPr/>
        <a:lstStyle/>
        <a:p>
          <a:endParaRPr lang="en-US"/>
        </a:p>
      </dgm:t>
    </dgm:pt>
    <dgm:pt modelId="{AB65B017-A0EA-4D6C-9A6C-199126E10917}" type="pres">
      <dgm:prSet presAssocID="{13B8D5AB-0426-476D-96E5-D7A6A8B065C4}" presName="dummy" presStyleCnt="0"/>
      <dgm:spPr/>
    </dgm:pt>
    <dgm:pt modelId="{31330D5A-C725-4C77-BEFC-361D8CCB0A08}" type="pres">
      <dgm:prSet presAssocID="{51ECCAF5-E2BF-4EFF-A1B0-F6CAC1EA144C}" presName="sibTrans" presStyleLbl="sibTrans2D1" presStyleIdx="3" presStyleCnt="5"/>
      <dgm:spPr/>
      <dgm:t>
        <a:bodyPr/>
        <a:lstStyle/>
        <a:p>
          <a:endParaRPr lang="en-US"/>
        </a:p>
      </dgm:t>
    </dgm:pt>
    <dgm:pt modelId="{B0EA8F7B-1970-4782-ADF5-AEC68E12B9E6}" type="pres">
      <dgm:prSet presAssocID="{37201E89-9CEB-4713-91FE-AC129497C69B}" presName="node" presStyleLbl="node1" presStyleIdx="4" presStyleCnt="5" custScaleX="112742" custScaleY="113743">
        <dgm:presLayoutVars>
          <dgm:bulletEnabled val="1"/>
        </dgm:presLayoutVars>
      </dgm:prSet>
      <dgm:spPr/>
      <dgm:t>
        <a:bodyPr/>
        <a:lstStyle/>
        <a:p>
          <a:endParaRPr lang="en-US"/>
        </a:p>
      </dgm:t>
    </dgm:pt>
    <dgm:pt modelId="{7ADFED5B-CAC3-4900-83FF-6164107DCBC7}" type="pres">
      <dgm:prSet presAssocID="{37201E89-9CEB-4713-91FE-AC129497C69B}" presName="dummy" presStyleCnt="0"/>
      <dgm:spPr/>
    </dgm:pt>
    <dgm:pt modelId="{5B92ED75-BA88-4B64-BA82-1D0382EEE459}" type="pres">
      <dgm:prSet presAssocID="{C7820BD9-1123-4A64-95B5-989CDCF5CEFE}" presName="sibTrans" presStyleLbl="sibTrans2D1" presStyleIdx="4" presStyleCnt="5"/>
      <dgm:spPr/>
      <dgm:t>
        <a:bodyPr/>
        <a:lstStyle/>
        <a:p>
          <a:endParaRPr lang="en-US"/>
        </a:p>
      </dgm:t>
    </dgm:pt>
  </dgm:ptLst>
  <dgm:cxnLst>
    <dgm:cxn modelId="{D334CED8-20E8-43E8-9BF7-DB1960F7182B}" type="presOf" srcId="{9D22B3D0-CE3C-424C-BEF4-48666141CC97}" destId="{D333D87F-2D4E-490C-923E-4EFBC5D37433}" srcOrd="0" destOrd="0" presId="urn:microsoft.com/office/officeart/2005/8/layout/radial6"/>
    <dgm:cxn modelId="{9DE7D8F9-7834-435E-87EA-5EDF542E32D3}" srcId="{9D22B3D0-CE3C-424C-BEF4-48666141CC97}" destId="{97B631CC-1BFE-4D94-B98E-B0B3B3D6152D}" srcOrd="0" destOrd="0" parTransId="{48411E49-30B0-4076-8016-224E097AE840}" sibTransId="{BB1947F7-4F2C-492C-A391-04216E461349}"/>
    <dgm:cxn modelId="{A74B394D-A5AB-4BBB-A863-C16311DBF4EB}" srcId="{9D22B3D0-CE3C-424C-BEF4-48666141CC97}" destId="{13B8D5AB-0426-476D-96E5-D7A6A8B065C4}" srcOrd="3" destOrd="0" parTransId="{7E4195A9-813B-4FED-AEFD-70F5AEA820AE}" sibTransId="{51ECCAF5-E2BF-4EFF-A1B0-F6CAC1EA144C}"/>
    <dgm:cxn modelId="{5C79914A-C65D-4473-9D1F-8435EBEB2936}" type="presOf" srcId="{8B4040B1-89B7-4594-9FD6-76663570C538}" destId="{5059FB39-021B-4D4C-9026-20609BA505D5}" srcOrd="0" destOrd="0" presId="urn:microsoft.com/office/officeart/2005/8/layout/radial6"/>
    <dgm:cxn modelId="{88374F55-F6CC-4D1C-8BF8-7F8F2FB2900C}" type="presOf" srcId="{BB1947F7-4F2C-492C-A391-04216E461349}" destId="{97869F68-DDAA-4E78-A7F6-B3389AEE8B7F}" srcOrd="0" destOrd="0" presId="urn:microsoft.com/office/officeart/2005/8/layout/radial6"/>
    <dgm:cxn modelId="{CBD16CC2-CD35-483A-9D7A-88541048F7E4}" type="presOf" srcId="{991F5D00-88C1-4A65-B287-0D1DE4686133}" destId="{6C9C4D1A-EC2C-443C-AD19-7144087D9D40}" srcOrd="0" destOrd="0" presId="urn:microsoft.com/office/officeart/2005/8/layout/radial6"/>
    <dgm:cxn modelId="{030AF6B6-C15E-4319-9522-291447F1295B}" type="presOf" srcId="{37201E89-9CEB-4713-91FE-AC129497C69B}" destId="{B0EA8F7B-1970-4782-ADF5-AEC68E12B9E6}" srcOrd="0" destOrd="0" presId="urn:microsoft.com/office/officeart/2005/8/layout/radial6"/>
    <dgm:cxn modelId="{DCDD7226-8B75-420C-839D-E6123149BC80}" srcId="{9D22B3D0-CE3C-424C-BEF4-48666141CC97}" destId="{8B4040B1-89B7-4594-9FD6-76663570C538}" srcOrd="1" destOrd="0" parTransId="{93C501B8-EDAA-4168-B896-8E29DFA6D69F}" sibTransId="{064E5D80-75C3-4C3C-B7B9-777C3FC263F9}"/>
    <dgm:cxn modelId="{F7E5A191-CF3D-4146-9BF1-9AAC4FE8B214}" srcId="{9D22B3D0-CE3C-424C-BEF4-48666141CC97}" destId="{A8D129E3-C8E7-4504-90FA-952F3BE80CEA}" srcOrd="2" destOrd="0" parTransId="{BABC4465-68DF-4A58-A15D-1A246B08334B}" sibTransId="{C18C8E52-ECBE-4B4D-8823-C8ED1D3ED3EB}"/>
    <dgm:cxn modelId="{4ECA12F9-70A1-406F-8D72-F4922A3E70D8}" type="presOf" srcId="{97B631CC-1BFE-4D94-B98E-B0B3B3D6152D}" destId="{9962B49B-195C-4265-8B72-8535DBF6DB91}" srcOrd="0" destOrd="0" presId="urn:microsoft.com/office/officeart/2005/8/layout/radial6"/>
    <dgm:cxn modelId="{4CD5A73A-2721-4610-99EE-269673D312BE}" type="presOf" srcId="{C7820BD9-1123-4A64-95B5-989CDCF5CEFE}" destId="{5B92ED75-BA88-4B64-BA82-1D0382EEE459}" srcOrd="0" destOrd="0" presId="urn:microsoft.com/office/officeart/2005/8/layout/radial6"/>
    <dgm:cxn modelId="{6E87BB7E-5C6C-4A9B-973A-1860F5E49375}" srcId="{9D22B3D0-CE3C-424C-BEF4-48666141CC97}" destId="{37201E89-9CEB-4713-91FE-AC129497C69B}" srcOrd="4" destOrd="0" parTransId="{23E15405-2381-4408-A303-0E93101D0C54}" sibTransId="{C7820BD9-1123-4A64-95B5-989CDCF5CEFE}"/>
    <dgm:cxn modelId="{35115D83-B028-470A-8309-F53D952D0468}" type="presOf" srcId="{A8D129E3-C8E7-4504-90FA-952F3BE80CEA}" destId="{0CCA4685-D0AF-4A36-8476-0D4CD85E0591}" srcOrd="0" destOrd="0" presId="urn:microsoft.com/office/officeart/2005/8/layout/radial6"/>
    <dgm:cxn modelId="{A4217E4D-6507-4BD8-B126-89ED08DCF0B5}" type="presOf" srcId="{51ECCAF5-E2BF-4EFF-A1B0-F6CAC1EA144C}" destId="{31330D5A-C725-4C77-BEFC-361D8CCB0A08}" srcOrd="0" destOrd="0" presId="urn:microsoft.com/office/officeart/2005/8/layout/radial6"/>
    <dgm:cxn modelId="{A5D2BAF2-DF97-498E-AA0F-9DB51CAEC70C}" srcId="{991F5D00-88C1-4A65-B287-0D1DE4686133}" destId="{9D22B3D0-CE3C-424C-BEF4-48666141CC97}" srcOrd="0" destOrd="0" parTransId="{B8475429-0CD8-4FDD-8180-1C3EAFEC2447}" sibTransId="{F02085E0-3FF3-48A4-8E52-C37F6A4091FC}"/>
    <dgm:cxn modelId="{2FF358D9-3A87-4320-B9BE-FC3BDA5962DB}" type="presOf" srcId="{13B8D5AB-0426-476D-96E5-D7A6A8B065C4}" destId="{3866ED60-5868-42F3-AB88-D2E93D2391B5}" srcOrd="0" destOrd="0" presId="urn:microsoft.com/office/officeart/2005/8/layout/radial6"/>
    <dgm:cxn modelId="{021C7356-13AD-4344-BC29-8D2A39A62B0D}" type="presOf" srcId="{064E5D80-75C3-4C3C-B7B9-777C3FC263F9}" destId="{17262799-A810-4DA4-8A4E-A9B3C5872F06}" srcOrd="0" destOrd="0" presId="urn:microsoft.com/office/officeart/2005/8/layout/radial6"/>
    <dgm:cxn modelId="{52CCF010-1ECD-4C8B-8239-3A6A21ED7F85}" type="presOf" srcId="{C18C8E52-ECBE-4B4D-8823-C8ED1D3ED3EB}" destId="{9A0A3310-D028-41EB-9D43-92CEAAC1299B}" srcOrd="0" destOrd="0" presId="urn:microsoft.com/office/officeart/2005/8/layout/radial6"/>
    <dgm:cxn modelId="{718BAA8F-DA12-450D-AF58-7CDED750AE3F}" type="presParOf" srcId="{6C9C4D1A-EC2C-443C-AD19-7144087D9D40}" destId="{D333D87F-2D4E-490C-923E-4EFBC5D37433}" srcOrd="0" destOrd="0" presId="urn:microsoft.com/office/officeart/2005/8/layout/radial6"/>
    <dgm:cxn modelId="{4592BB19-969A-4759-AEAD-4E04907BE4CC}" type="presParOf" srcId="{6C9C4D1A-EC2C-443C-AD19-7144087D9D40}" destId="{9962B49B-195C-4265-8B72-8535DBF6DB91}" srcOrd="1" destOrd="0" presId="urn:microsoft.com/office/officeart/2005/8/layout/radial6"/>
    <dgm:cxn modelId="{367E0FEC-674E-4D5A-B575-F251B0D53841}" type="presParOf" srcId="{6C9C4D1A-EC2C-443C-AD19-7144087D9D40}" destId="{8730194B-C084-4474-A202-FB804A00F5FB}" srcOrd="2" destOrd="0" presId="urn:microsoft.com/office/officeart/2005/8/layout/radial6"/>
    <dgm:cxn modelId="{157874CF-9EDD-49CD-AA6E-41CF580DEEF1}" type="presParOf" srcId="{6C9C4D1A-EC2C-443C-AD19-7144087D9D40}" destId="{97869F68-DDAA-4E78-A7F6-B3389AEE8B7F}" srcOrd="3" destOrd="0" presId="urn:microsoft.com/office/officeart/2005/8/layout/radial6"/>
    <dgm:cxn modelId="{7DA14D53-5B0C-4CDB-B0F3-FBE845685C51}" type="presParOf" srcId="{6C9C4D1A-EC2C-443C-AD19-7144087D9D40}" destId="{5059FB39-021B-4D4C-9026-20609BA505D5}" srcOrd="4" destOrd="0" presId="urn:microsoft.com/office/officeart/2005/8/layout/radial6"/>
    <dgm:cxn modelId="{2FE42DB9-A354-4940-A784-5CAA0B2D4400}" type="presParOf" srcId="{6C9C4D1A-EC2C-443C-AD19-7144087D9D40}" destId="{F0CD9B9D-9A95-4FFA-8822-1262D5E31F2D}" srcOrd="5" destOrd="0" presId="urn:microsoft.com/office/officeart/2005/8/layout/radial6"/>
    <dgm:cxn modelId="{36A35DF5-935B-4AEF-B583-591E9995CB95}" type="presParOf" srcId="{6C9C4D1A-EC2C-443C-AD19-7144087D9D40}" destId="{17262799-A810-4DA4-8A4E-A9B3C5872F06}" srcOrd="6" destOrd="0" presId="urn:microsoft.com/office/officeart/2005/8/layout/radial6"/>
    <dgm:cxn modelId="{7468D05E-C3C2-4ADB-A476-C14160488D3D}" type="presParOf" srcId="{6C9C4D1A-EC2C-443C-AD19-7144087D9D40}" destId="{0CCA4685-D0AF-4A36-8476-0D4CD85E0591}" srcOrd="7" destOrd="0" presId="urn:microsoft.com/office/officeart/2005/8/layout/radial6"/>
    <dgm:cxn modelId="{D7D64FA6-DDCF-419C-B1BE-5C2D0E0590AB}" type="presParOf" srcId="{6C9C4D1A-EC2C-443C-AD19-7144087D9D40}" destId="{47677BC0-3BE8-411B-8F9F-E5481D332B8B}" srcOrd="8" destOrd="0" presId="urn:microsoft.com/office/officeart/2005/8/layout/radial6"/>
    <dgm:cxn modelId="{3874CB21-11D0-41B8-B5A6-4EBBAF254695}" type="presParOf" srcId="{6C9C4D1A-EC2C-443C-AD19-7144087D9D40}" destId="{9A0A3310-D028-41EB-9D43-92CEAAC1299B}" srcOrd="9" destOrd="0" presId="urn:microsoft.com/office/officeart/2005/8/layout/radial6"/>
    <dgm:cxn modelId="{E20C8AF1-3F1E-48EE-86E8-D498B903AB1F}" type="presParOf" srcId="{6C9C4D1A-EC2C-443C-AD19-7144087D9D40}" destId="{3866ED60-5868-42F3-AB88-D2E93D2391B5}" srcOrd="10" destOrd="0" presId="urn:microsoft.com/office/officeart/2005/8/layout/radial6"/>
    <dgm:cxn modelId="{08B36F76-070A-461C-AE83-433927AFE3B5}" type="presParOf" srcId="{6C9C4D1A-EC2C-443C-AD19-7144087D9D40}" destId="{AB65B017-A0EA-4D6C-9A6C-199126E10917}" srcOrd="11" destOrd="0" presId="urn:microsoft.com/office/officeart/2005/8/layout/radial6"/>
    <dgm:cxn modelId="{BD1992E1-AD01-4B20-B607-5E6564D725F6}" type="presParOf" srcId="{6C9C4D1A-EC2C-443C-AD19-7144087D9D40}" destId="{31330D5A-C725-4C77-BEFC-361D8CCB0A08}" srcOrd="12" destOrd="0" presId="urn:microsoft.com/office/officeart/2005/8/layout/radial6"/>
    <dgm:cxn modelId="{1AC57FF5-1804-41C9-89D4-C24FD7A65648}" type="presParOf" srcId="{6C9C4D1A-EC2C-443C-AD19-7144087D9D40}" destId="{B0EA8F7B-1970-4782-ADF5-AEC68E12B9E6}" srcOrd="13" destOrd="0" presId="urn:microsoft.com/office/officeart/2005/8/layout/radial6"/>
    <dgm:cxn modelId="{585CCEB3-B252-4381-896E-53BDCE28CFC7}" type="presParOf" srcId="{6C9C4D1A-EC2C-443C-AD19-7144087D9D40}" destId="{7ADFED5B-CAC3-4900-83FF-6164107DCBC7}" srcOrd="14" destOrd="0" presId="urn:microsoft.com/office/officeart/2005/8/layout/radial6"/>
    <dgm:cxn modelId="{56F24395-C617-4525-9BB6-9140F9FAAFC9}" type="presParOf" srcId="{6C9C4D1A-EC2C-443C-AD19-7144087D9D40}" destId="{5B92ED75-BA88-4B64-BA82-1D0382EEE459}" srcOrd="15" destOrd="0" presId="urn:microsoft.com/office/officeart/2005/8/layout/radial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2ED75-BA88-4B64-BA82-1D0382EEE459}">
      <dsp:nvSpPr>
        <dsp:cNvPr id="0" name=""/>
        <dsp:cNvSpPr/>
      </dsp:nvSpPr>
      <dsp:spPr>
        <a:xfrm>
          <a:off x="1109756" y="685950"/>
          <a:ext cx="4580123" cy="4580123"/>
        </a:xfrm>
        <a:prstGeom prst="blockArc">
          <a:avLst>
            <a:gd name="adj1" fmla="val 11880000"/>
            <a:gd name="adj2" fmla="val 16200000"/>
            <a:gd name="adj3" fmla="val 4641"/>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1330D5A-C725-4C77-BEFC-361D8CCB0A08}">
      <dsp:nvSpPr>
        <dsp:cNvPr id="0" name=""/>
        <dsp:cNvSpPr/>
      </dsp:nvSpPr>
      <dsp:spPr>
        <a:xfrm>
          <a:off x="1109756" y="685950"/>
          <a:ext cx="4580123" cy="4580123"/>
        </a:xfrm>
        <a:prstGeom prst="blockArc">
          <a:avLst>
            <a:gd name="adj1" fmla="val 7560000"/>
            <a:gd name="adj2" fmla="val 11880000"/>
            <a:gd name="adj3" fmla="val 4641"/>
          </a:avLst>
        </a:prstGeom>
        <a:solidFill>
          <a:schemeClr val="accent6">
            <a:lumMod val="50000"/>
          </a:schemeClr>
        </a:soli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A0A3310-D028-41EB-9D43-92CEAAC1299B}">
      <dsp:nvSpPr>
        <dsp:cNvPr id="0" name=""/>
        <dsp:cNvSpPr/>
      </dsp:nvSpPr>
      <dsp:spPr>
        <a:xfrm>
          <a:off x="1109756" y="685950"/>
          <a:ext cx="4580123" cy="4580123"/>
        </a:xfrm>
        <a:prstGeom prst="blockArc">
          <a:avLst>
            <a:gd name="adj1" fmla="val 3240000"/>
            <a:gd name="adj2" fmla="val 7560000"/>
            <a:gd name="adj3" fmla="val 4641"/>
          </a:avLst>
        </a:prstGeom>
        <a:solidFill>
          <a:srgbClr val="0099FF"/>
        </a:soli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7262799-A810-4DA4-8A4E-A9B3C5872F06}">
      <dsp:nvSpPr>
        <dsp:cNvPr id="0" name=""/>
        <dsp:cNvSpPr/>
      </dsp:nvSpPr>
      <dsp:spPr>
        <a:xfrm>
          <a:off x="1109756" y="685950"/>
          <a:ext cx="4580123" cy="4580123"/>
        </a:xfrm>
        <a:prstGeom prst="blockArc">
          <a:avLst>
            <a:gd name="adj1" fmla="val 20520000"/>
            <a:gd name="adj2" fmla="val 3240000"/>
            <a:gd name="adj3" fmla="val 4641"/>
          </a:avLst>
        </a:prstGeom>
        <a:solidFill>
          <a:srgbClr val="FF0000"/>
        </a:soli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7869F68-DDAA-4E78-A7F6-B3389AEE8B7F}">
      <dsp:nvSpPr>
        <dsp:cNvPr id="0" name=""/>
        <dsp:cNvSpPr/>
      </dsp:nvSpPr>
      <dsp:spPr>
        <a:xfrm>
          <a:off x="1109756" y="685950"/>
          <a:ext cx="4580123" cy="4580123"/>
        </a:xfrm>
        <a:prstGeom prst="blockArc">
          <a:avLst>
            <a:gd name="adj1" fmla="val 16200000"/>
            <a:gd name="adj2" fmla="val 20520000"/>
            <a:gd name="adj3" fmla="val 4641"/>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333D87F-2D4E-490C-923E-4EFBC5D37433}">
      <dsp:nvSpPr>
        <dsp:cNvPr id="0" name=""/>
        <dsp:cNvSpPr/>
      </dsp:nvSpPr>
      <dsp:spPr>
        <a:xfrm>
          <a:off x="2345520" y="1921713"/>
          <a:ext cx="2108596" cy="2108596"/>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effectLst>
                <a:glow rad="127000">
                  <a:schemeClr val="tx1"/>
                </a:glow>
              </a:effectLst>
              <a:latin typeface="Adobe Garamond Pro Bold" pitchFamily="18" charset="0"/>
            </a:rPr>
            <a:t>Objectives of plastic recycling</a:t>
          </a:r>
          <a:endParaRPr lang="en-US" sz="2600" kern="1200" dirty="0">
            <a:effectLst>
              <a:glow rad="127000">
                <a:schemeClr val="tx1"/>
              </a:glow>
            </a:effectLst>
            <a:latin typeface="Adobe Garamond Pro Bold" pitchFamily="18" charset="0"/>
          </a:endParaRPr>
        </a:p>
      </dsp:txBody>
      <dsp:txXfrm>
        <a:off x="2654317" y="2230510"/>
        <a:ext cx="1491002" cy="1491002"/>
      </dsp:txXfrm>
    </dsp:sp>
    <dsp:sp modelId="{9962B49B-195C-4265-8B72-8535DBF6DB91}">
      <dsp:nvSpPr>
        <dsp:cNvPr id="0" name=""/>
        <dsp:cNvSpPr/>
      </dsp:nvSpPr>
      <dsp:spPr>
        <a:xfrm>
          <a:off x="2661809" y="1078"/>
          <a:ext cx="1476017" cy="147601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effectLst>
                <a:glow rad="127000">
                  <a:schemeClr val="tx1"/>
                </a:glow>
              </a:effectLst>
              <a:latin typeface="Adobe Fan Heiti Std B" pitchFamily="34" charset="-128"/>
              <a:ea typeface="Adobe Fan Heiti Std B" pitchFamily="34" charset="-128"/>
            </a:rPr>
            <a:t>Saves Energy</a:t>
          </a:r>
          <a:endParaRPr lang="en-US" sz="1400" kern="1200" dirty="0">
            <a:effectLst>
              <a:glow rad="127000">
                <a:schemeClr val="tx1"/>
              </a:glow>
            </a:effectLst>
            <a:latin typeface="Adobe Fan Heiti Std B" pitchFamily="34" charset="-128"/>
            <a:ea typeface="Adobe Fan Heiti Std B" pitchFamily="34" charset="-128"/>
          </a:endParaRPr>
        </a:p>
      </dsp:txBody>
      <dsp:txXfrm>
        <a:off x="2877967" y="217236"/>
        <a:ext cx="1043701" cy="1043701"/>
      </dsp:txXfrm>
    </dsp:sp>
    <dsp:sp modelId="{5059FB39-021B-4D4C-9026-20609BA505D5}">
      <dsp:nvSpPr>
        <dsp:cNvPr id="0" name=""/>
        <dsp:cNvSpPr/>
      </dsp:nvSpPr>
      <dsp:spPr>
        <a:xfrm>
          <a:off x="4789251" y="1546755"/>
          <a:ext cx="1476017" cy="147601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effectLst>
                <a:glow rad="127000">
                  <a:schemeClr val="tx1"/>
                </a:glow>
              </a:effectLst>
              <a:latin typeface="Adobe Fan Heiti Std B" pitchFamily="34" charset="-128"/>
              <a:ea typeface="Adobe Fan Heiti Std B" pitchFamily="34" charset="-128"/>
            </a:rPr>
            <a:t>Conserves resources</a:t>
          </a:r>
          <a:endParaRPr lang="en-US" sz="1400" kern="1200" dirty="0">
            <a:effectLst>
              <a:glow rad="127000">
                <a:schemeClr val="tx1"/>
              </a:glow>
            </a:effectLst>
            <a:latin typeface="Adobe Fan Heiti Std B" pitchFamily="34" charset="-128"/>
            <a:ea typeface="Adobe Fan Heiti Std B" pitchFamily="34" charset="-128"/>
          </a:endParaRPr>
        </a:p>
      </dsp:txBody>
      <dsp:txXfrm>
        <a:off x="5005409" y="1762913"/>
        <a:ext cx="1043701" cy="1043701"/>
      </dsp:txXfrm>
    </dsp:sp>
    <dsp:sp modelId="{0CCA4685-D0AF-4A36-8476-0D4CD85E0591}">
      <dsp:nvSpPr>
        <dsp:cNvPr id="0" name=""/>
        <dsp:cNvSpPr/>
      </dsp:nvSpPr>
      <dsp:spPr>
        <a:xfrm>
          <a:off x="3976641" y="4047713"/>
          <a:ext cx="1476017" cy="147601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effectLst>
                <a:glow rad="127000">
                  <a:schemeClr val="tx1"/>
                </a:glow>
              </a:effectLst>
              <a:latin typeface="Adobe Fan Heiti Std B" pitchFamily="34" charset="-128"/>
              <a:ea typeface="Adobe Fan Heiti Std B" pitchFamily="34" charset="-128"/>
            </a:rPr>
            <a:t>Reduces pollution</a:t>
          </a:r>
          <a:endParaRPr lang="en-US" sz="1400" kern="1200" dirty="0">
            <a:effectLst>
              <a:glow rad="127000">
                <a:schemeClr val="tx1"/>
              </a:glow>
            </a:effectLst>
            <a:latin typeface="Adobe Fan Heiti Std B" pitchFamily="34" charset="-128"/>
            <a:ea typeface="Adobe Fan Heiti Std B" pitchFamily="34" charset="-128"/>
          </a:endParaRPr>
        </a:p>
      </dsp:txBody>
      <dsp:txXfrm>
        <a:off x="4192799" y="4263871"/>
        <a:ext cx="1043701" cy="1043701"/>
      </dsp:txXfrm>
    </dsp:sp>
    <dsp:sp modelId="{3866ED60-5868-42F3-AB88-D2E93D2391B5}">
      <dsp:nvSpPr>
        <dsp:cNvPr id="0" name=""/>
        <dsp:cNvSpPr/>
      </dsp:nvSpPr>
      <dsp:spPr>
        <a:xfrm>
          <a:off x="1346978" y="4047713"/>
          <a:ext cx="1476017" cy="147601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effectLst>
                <a:glow rad="127000">
                  <a:schemeClr val="tx1"/>
                </a:glow>
              </a:effectLst>
              <a:latin typeface="Adobe Fan Heiti Std B" pitchFamily="34" charset="-128"/>
              <a:ea typeface="Adobe Fan Heiti Std B" pitchFamily="34" charset="-128"/>
            </a:rPr>
            <a:t>Cuts waste disposal costs</a:t>
          </a:r>
          <a:endParaRPr lang="en-US" sz="1400" kern="1200" dirty="0">
            <a:effectLst>
              <a:glow rad="127000">
                <a:schemeClr val="tx1"/>
              </a:glow>
            </a:effectLst>
            <a:latin typeface="Adobe Fan Heiti Std B" pitchFamily="34" charset="-128"/>
            <a:ea typeface="Adobe Fan Heiti Std B" pitchFamily="34" charset="-128"/>
          </a:endParaRPr>
        </a:p>
      </dsp:txBody>
      <dsp:txXfrm>
        <a:off x="1563136" y="4263871"/>
        <a:ext cx="1043701" cy="1043701"/>
      </dsp:txXfrm>
    </dsp:sp>
    <dsp:sp modelId="{B0EA8F7B-1970-4782-ADF5-AEC68E12B9E6}">
      <dsp:nvSpPr>
        <dsp:cNvPr id="0" name=""/>
        <dsp:cNvSpPr/>
      </dsp:nvSpPr>
      <dsp:spPr>
        <a:xfrm>
          <a:off x="440330" y="1445331"/>
          <a:ext cx="1664092" cy="1678866"/>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effectLst>
                <a:glow rad="127000">
                  <a:schemeClr val="tx1"/>
                </a:glow>
              </a:effectLst>
              <a:latin typeface="Adobe Fan Heiti Std B" pitchFamily="34" charset="-128"/>
              <a:ea typeface="Adobe Fan Heiti Std B" pitchFamily="34" charset="-128"/>
            </a:rPr>
            <a:t>Saves valuable raw materials and Reduces trash in landfills</a:t>
          </a:r>
          <a:endParaRPr lang="en-US" sz="1400" kern="1200" dirty="0">
            <a:effectLst>
              <a:glow rad="127000">
                <a:schemeClr val="tx1"/>
              </a:glow>
            </a:effectLst>
            <a:latin typeface="Adobe Fan Heiti Std B" pitchFamily="34" charset="-128"/>
            <a:ea typeface="Adobe Fan Heiti Std B" pitchFamily="34" charset="-128"/>
          </a:endParaRPr>
        </a:p>
      </dsp:txBody>
      <dsp:txXfrm>
        <a:off x="684031" y="1691195"/>
        <a:ext cx="1176690" cy="118713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2A68CF-E861-4674-A7CB-4626506CC1FC}" type="datetimeFigureOut">
              <a:rPr lang="en-US" smtClean="0"/>
              <a:t>7/27/2024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RAT/IT/2021/F/0045</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B89FF0-FE8C-43FA-B1E3-A0C03A03B45B}" type="slidenum">
              <a:rPr lang="en-US" smtClean="0"/>
              <a:t>‹#›</a:t>
            </a:fld>
            <a:endParaRPr lang="en-US"/>
          </a:p>
        </p:txBody>
      </p:sp>
    </p:spTree>
    <p:extLst>
      <p:ext uri="{BB962C8B-B14F-4D97-AF65-F5344CB8AC3E}">
        <p14:creationId xmlns:p14="http://schemas.microsoft.com/office/powerpoint/2010/main" val="37585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AD6D81-5567-4F81-A58B-65F079987C10}" type="datetimeFigureOut">
              <a:rPr lang="en-US" smtClean="0"/>
              <a:t>7/27/2024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RAT/IT/2021/F/0045</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8D57FA-77B4-4F69-847C-654B4C3F727E}" type="slidenum">
              <a:rPr lang="en-US" smtClean="0"/>
              <a:t>‹#›</a:t>
            </a:fld>
            <a:endParaRPr lang="en-US"/>
          </a:p>
        </p:txBody>
      </p:sp>
    </p:spTree>
    <p:extLst>
      <p:ext uri="{BB962C8B-B14F-4D97-AF65-F5344CB8AC3E}">
        <p14:creationId xmlns:p14="http://schemas.microsoft.com/office/powerpoint/2010/main" val="18565407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9D8D57FA-77B4-4F69-847C-654B4C3F727E}" type="slidenum">
              <a:rPr lang="en-US" smtClean="0"/>
              <a:t>1</a:t>
            </a:fld>
            <a:endParaRPr lang="en-US"/>
          </a:p>
        </p:txBody>
      </p:sp>
    </p:spTree>
    <p:extLst>
      <p:ext uri="{BB962C8B-B14F-4D97-AF65-F5344CB8AC3E}">
        <p14:creationId xmlns:p14="http://schemas.microsoft.com/office/powerpoint/2010/main" val="304058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D57FA-77B4-4F69-847C-654B4C3F727E}" type="slidenum">
              <a:rPr lang="en-US" smtClean="0"/>
              <a:t>2</a:t>
            </a:fld>
            <a:endParaRPr lang="en-US"/>
          </a:p>
        </p:txBody>
      </p:sp>
    </p:spTree>
    <p:extLst>
      <p:ext uri="{BB962C8B-B14F-4D97-AF65-F5344CB8AC3E}">
        <p14:creationId xmlns:p14="http://schemas.microsoft.com/office/powerpoint/2010/main" val="281993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88CF58-D7F2-450D-A523-52A4EEA3E50C}" type="datetime1">
              <a:rPr lang="en-US" smtClean="0"/>
              <a:t>7/27/2024</a:t>
            </a:fld>
            <a:endParaRPr lang="en-US"/>
          </a:p>
        </p:txBody>
      </p:sp>
      <p:sp>
        <p:nvSpPr>
          <p:cNvPr id="5" name="Footer Placeholder 4"/>
          <p:cNvSpPr>
            <a:spLocks noGrp="1"/>
          </p:cNvSpPr>
          <p:nvPr>
            <p:ph type="ftr" sz="quarter" idx="11"/>
          </p:nvPr>
        </p:nvSpPr>
        <p:spPr/>
        <p:txBody>
          <a:bodyPr/>
          <a:lstStyle/>
          <a:p>
            <a:r>
              <a:rPr lang="en-US" smtClean="0"/>
              <a:t>0</a:t>
            </a:r>
            <a:endParaRPr lang="en-US"/>
          </a:p>
        </p:txBody>
      </p:sp>
      <p:sp>
        <p:nvSpPr>
          <p:cNvPr id="6" name="Slide Number Placeholder 5"/>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412962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7768F2-A37A-4461-AE6B-EC2995AC8DB7}" type="datetime1">
              <a:rPr lang="en-US" smtClean="0"/>
              <a:t>7/27/2024</a:t>
            </a:fld>
            <a:endParaRPr lang="en-US"/>
          </a:p>
        </p:txBody>
      </p:sp>
      <p:sp>
        <p:nvSpPr>
          <p:cNvPr id="5" name="Footer Placeholder 4"/>
          <p:cNvSpPr>
            <a:spLocks noGrp="1"/>
          </p:cNvSpPr>
          <p:nvPr>
            <p:ph type="ftr" sz="quarter" idx="11"/>
          </p:nvPr>
        </p:nvSpPr>
        <p:spPr/>
        <p:txBody>
          <a:bodyPr/>
          <a:lstStyle/>
          <a:p>
            <a:r>
              <a:rPr lang="en-US" smtClean="0"/>
              <a:t>0</a:t>
            </a:r>
            <a:endParaRPr lang="en-US"/>
          </a:p>
        </p:txBody>
      </p:sp>
      <p:sp>
        <p:nvSpPr>
          <p:cNvPr id="6" name="Slide Number Placeholder 5"/>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4827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7A1806-2511-4BF3-8C50-AB59C3945F18}" type="datetime1">
              <a:rPr lang="en-US" smtClean="0"/>
              <a:t>7/27/2024</a:t>
            </a:fld>
            <a:endParaRPr lang="en-US"/>
          </a:p>
        </p:txBody>
      </p:sp>
      <p:sp>
        <p:nvSpPr>
          <p:cNvPr id="5" name="Footer Placeholder 4"/>
          <p:cNvSpPr>
            <a:spLocks noGrp="1"/>
          </p:cNvSpPr>
          <p:nvPr>
            <p:ph type="ftr" sz="quarter" idx="11"/>
          </p:nvPr>
        </p:nvSpPr>
        <p:spPr/>
        <p:txBody>
          <a:bodyPr/>
          <a:lstStyle/>
          <a:p>
            <a:r>
              <a:rPr lang="en-US" smtClean="0"/>
              <a:t>0</a:t>
            </a:r>
            <a:endParaRPr lang="en-US"/>
          </a:p>
        </p:txBody>
      </p:sp>
      <p:sp>
        <p:nvSpPr>
          <p:cNvPr id="6" name="Slide Number Placeholder 5"/>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40184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B90D87-BBD0-4B7E-A116-8FD6D78AD639}" type="datetime1">
              <a:rPr lang="en-US" smtClean="0"/>
              <a:t>7/27/2024</a:t>
            </a:fld>
            <a:endParaRPr lang="en-US"/>
          </a:p>
        </p:txBody>
      </p:sp>
      <p:sp>
        <p:nvSpPr>
          <p:cNvPr id="5" name="Footer Placeholder 4"/>
          <p:cNvSpPr>
            <a:spLocks noGrp="1"/>
          </p:cNvSpPr>
          <p:nvPr>
            <p:ph type="ftr" sz="quarter" idx="11"/>
          </p:nvPr>
        </p:nvSpPr>
        <p:spPr/>
        <p:txBody>
          <a:bodyPr/>
          <a:lstStyle/>
          <a:p>
            <a:r>
              <a:rPr lang="en-US" smtClean="0"/>
              <a:t>0</a:t>
            </a:r>
            <a:endParaRPr lang="en-US"/>
          </a:p>
        </p:txBody>
      </p:sp>
      <p:sp>
        <p:nvSpPr>
          <p:cNvPr id="6" name="Slide Number Placeholder 5"/>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02893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A426F1-5111-493E-B7BA-4889CD0204A8}" type="datetime1">
              <a:rPr lang="en-US" smtClean="0"/>
              <a:t>7/27/2024</a:t>
            </a:fld>
            <a:endParaRPr lang="en-US"/>
          </a:p>
        </p:txBody>
      </p:sp>
      <p:sp>
        <p:nvSpPr>
          <p:cNvPr id="5" name="Footer Placeholder 4"/>
          <p:cNvSpPr>
            <a:spLocks noGrp="1"/>
          </p:cNvSpPr>
          <p:nvPr>
            <p:ph type="ftr" sz="quarter" idx="11"/>
          </p:nvPr>
        </p:nvSpPr>
        <p:spPr/>
        <p:txBody>
          <a:bodyPr/>
          <a:lstStyle/>
          <a:p>
            <a:r>
              <a:rPr lang="en-US" smtClean="0"/>
              <a:t>0</a:t>
            </a:r>
            <a:endParaRPr lang="en-US"/>
          </a:p>
        </p:txBody>
      </p:sp>
      <p:sp>
        <p:nvSpPr>
          <p:cNvPr id="6" name="Slide Number Placeholder 5"/>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7474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A57C82-F504-444D-9302-4556AB23888E}" type="datetime1">
              <a:rPr lang="en-US" smtClean="0"/>
              <a:t>7/27/2024</a:t>
            </a:fld>
            <a:endParaRPr lang="en-US"/>
          </a:p>
        </p:txBody>
      </p:sp>
      <p:sp>
        <p:nvSpPr>
          <p:cNvPr id="6" name="Footer Placeholder 5"/>
          <p:cNvSpPr>
            <a:spLocks noGrp="1"/>
          </p:cNvSpPr>
          <p:nvPr>
            <p:ph type="ftr" sz="quarter" idx="11"/>
          </p:nvPr>
        </p:nvSpPr>
        <p:spPr/>
        <p:txBody>
          <a:bodyPr/>
          <a:lstStyle/>
          <a:p>
            <a:r>
              <a:rPr lang="en-US" smtClean="0"/>
              <a:t>0</a:t>
            </a:r>
            <a:endParaRPr lang="en-US"/>
          </a:p>
        </p:txBody>
      </p:sp>
      <p:sp>
        <p:nvSpPr>
          <p:cNvPr id="7" name="Slide Number Placeholder 6"/>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163138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8D43A1-03BA-4326-A4A2-A507C213FD6F}" type="datetime1">
              <a:rPr lang="en-US" smtClean="0"/>
              <a:t>7/27/2024</a:t>
            </a:fld>
            <a:endParaRPr lang="en-US"/>
          </a:p>
        </p:txBody>
      </p:sp>
      <p:sp>
        <p:nvSpPr>
          <p:cNvPr id="8" name="Footer Placeholder 7"/>
          <p:cNvSpPr>
            <a:spLocks noGrp="1"/>
          </p:cNvSpPr>
          <p:nvPr>
            <p:ph type="ftr" sz="quarter" idx="11"/>
          </p:nvPr>
        </p:nvSpPr>
        <p:spPr/>
        <p:txBody>
          <a:bodyPr/>
          <a:lstStyle/>
          <a:p>
            <a:r>
              <a:rPr lang="en-US" smtClean="0"/>
              <a:t>0</a:t>
            </a:r>
            <a:endParaRPr lang="en-US"/>
          </a:p>
        </p:txBody>
      </p:sp>
      <p:sp>
        <p:nvSpPr>
          <p:cNvPr id="9" name="Slide Number Placeholder 8"/>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97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19DC3B-DC5C-446C-8212-99FAFD9098DB}" type="datetime1">
              <a:rPr lang="en-US" smtClean="0"/>
              <a:t>7/27/2024</a:t>
            </a:fld>
            <a:endParaRPr lang="en-US"/>
          </a:p>
        </p:txBody>
      </p:sp>
      <p:sp>
        <p:nvSpPr>
          <p:cNvPr id="4" name="Footer Placeholder 3"/>
          <p:cNvSpPr>
            <a:spLocks noGrp="1"/>
          </p:cNvSpPr>
          <p:nvPr>
            <p:ph type="ftr" sz="quarter" idx="11"/>
          </p:nvPr>
        </p:nvSpPr>
        <p:spPr/>
        <p:txBody>
          <a:bodyPr/>
          <a:lstStyle/>
          <a:p>
            <a:r>
              <a:rPr lang="en-US" smtClean="0"/>
              <a:t>0</a:t>
            </a:r>
            <a:endParaRPr lang="en-US"/>
          </a:p>
        </p:txBody>
      </p:sp>
      <p:sp>
        <p:nvSpPr>
          <p:cNvPr id="5" name="Slide Number Placeholder 4"/>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0388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BD5C2-C7A2-47C7-A373-590401D07CEF}" type="datetime1">
              <a:rPr lang="en-US" smtClean="0"/>
              <a:t>7/27/2024</a:t>
            </a:fld>
            <a:endParaRPr lang="en-US"/>
          </a:p>
        </p:txBody>
      </p:sp>
      <p:sp>
        <p:nvSpPr>
          <p:cNvPr id="3" name="Footer Placeholder 2"/>
          <p:cNvSpPr>
            <a:spLocks noGrp="1"/>
          </p:cNvSpPr>
          <p:nvPr>
            <p:ph type="ftr" sz="quarter" idx="11"/>
          </p:nvPr>
        </p:nvSpPr>
        <p:spPr/>
        <p:txBody>
          <a:bodyPr/>
          <a:lstStyle/>
          <a:p>
            <a:r>
              <a:rPr lang="en-US" smtClean="0"/>
              <a:t>0</a:t>
            </a:r>
            <a:endParaRPr lang="en-US"/>
          </a:p>
        </p:txBody>
      </p:sp>
      <p:sp>
        <p:nvSpPr>
          <p:cNvPr id="4" name="Slide Number Placeholder 3"/>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0056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435A9E-E139-4EDF-9BF6-03911755EF05}" type="datetime1">
              <a:rPr lang="en-US" smtClean="0"/>
              <a:t>7/27/2024</a:t>
            </a:fld>
            <a:endParaRPr lang="en-US"/>
          </a:p>
        </p:txBody>
      </p:sp>
      <p:sp>
        <p:nvSpPr>
          <p:cNvPr id="6" name="Footer Placeholder 5"/>
          <p:cNvSpPr>
            <a:spLocks noGrp="1"/>
          </p:cNvSpPr>
          <p:nvPr>
            <p:ph type="ftr" sz="quarter" idx="11"/>
          </p:nvPr>
        </p:nvSpPr>
        <p:spPr/>
        <p:txBody>
          <a:bodyPr/>
          <a:lstStyle/>
          <a:p>
            <a:r>
              <a:rPr lang="en-US" smtClean="0"/>
              <a:t>0</a:t>
            </a:r>
            <a:endParaRPr lang="en-US"/>
          </a:p>
        </p:txBody>
      </p:sp>
      <p:sp>
        <p:nvSpPr>
          <p:cNvPr id="7" name="Slide Number Placeholder 6"/>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387852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CCD95E-3DB6-4A40-A5BF-9F95B7746790}" type="datetime1">
              <a:rPr lang="en-US" smtClean="0"/>
              <a:t>7/27/2024</a:t>
            </a:fld>
            <a:endParaRPr lang="en-US"/>
          </a:p>
        </p:txBody>
      </p:sp>
      <p:sp>
        <p:nvSpPr>
          <p:cNvPr id="6" name="Footer Placeholder 5"/>
          <p:cNvSpPr>
            <a:spLocks noGrp="1"/>
          </p:cNvSpPr>
          <p:nvPr>
            <p:ph type="ftr" sz="quarter" idx="11"/>
          </p:nvPr>
        </p:nvSpPr>
        <p:spPr/>
        <p:txBody>
          <a:bodyPr/>
          <a:lstStyle/>
          <a:p>
            <a:r>
              <a:rPr lang="en-US" smtClean="0"/>
              <a:t>0</a:t>
            </a:r>
            <a:endParaRPr lang="en-US"/>
          </a:p>
        </p:txBody>
      </p:sp>
      <p:sp>
        <p:nvSpPr>
          <p:cNvPr id="7" name="Slide Number Placeholder 6"/>
          <p:cNvSpPr>
            <a:spLocks noGrp="1"/>
          </p:cNvSpPr>
          <p:nvPr>
            <p:ph type="sldNum" sz="quarter" idx="12"/>
          </p:nvPr>
        </p:nvSpPr>
        <p:spPr/>
        <p:txBody>
          <a:bodyPr/>
          <a:lstStyle/>
          <a:p>
            <a:fld id="{E6F37956-924E-4602-A0F3-337F45A8052F}" type="slidenum">
              <a:rPr lang="en-US" smtClean="0"/>
              <a:t>‹#›</a:t>
            </a:fld>
            <a:endParaRPr lang="en-US"/>
          </a:p>
        </p:txBody>
      </p:sp>
    </p:spTree>
    <p:extLst>
      <p:ext uri="{BB962C8B-B14F-4D97-AF65-F5344CB8AC3E}">
        <p14:creationId xmlns:p14="http://schemas.microsoft.com/office/powerpoint/2010/main" val="23322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blipFill dpi="0" rotWithShape="1">
          <a:blip r:embed="rId13">
            <a:alphaModFix amt="40000"/>
            <a:lum/>
          </a:blip>
          <a:srcRect/>
          <a:stretch>
            <a:fillRect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94879-A3EB-4BD5-8A52-811739ECFBA0}" type="datetime1">
              <a:rPr lang="en-US" smtClean="0"/>
              <a:t>7/27/2024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0</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37956-924E-4602-A0F3-337F45A8052F}" type="slidenum">
              <a:rPr lang="en-US" smtClean="0"/>
              <a:t>‹#›</a:t>
            </a:fld>
            <a:endParaRPr lang="en-US"/>
          </a:p>
        </p:txBody>
      </p:sp>
    </p:spTree>
    <p:extLst>
      <p:ext uri="{BB962C8B-B14F-4D97-AF65-F5344CB8AC3E}">
        <p14:creationId xmlns:p14="http://schemas.microsoft.com/office/powerpoint/2010/main" val="263389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plastic_recycling_form/plastic_recycling_form/bin/Debug/plastic_recycling_form.ex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4700"/>
                    </a14:imgEffect>
                    <a14:imgEffect>
                      <a14:brightnessContrast bright="-2000" contrast="-40000"/>
                    </a14:imgEffect>
                  </a14:imgLayer>
                </a14:imgProps>
              </a:ext>
              <a:ext uri="{28A0092B-C50C-407E-A947-70E740481C1C}">
                <a14:useLocalDpi xmlns:a14="http://schemas.microsoft.com/office/drawing/2010/main" val="0"/>
              </a:ext>
            </a:extLst>
          </a:blip>
          <a:stretch>
            <a:fillRect/>
          </a:stretch>
        </p:blipFill>
        <p:spPr>
          <a:xfrm>
            <a:off x="-76200" y="0"/>
            <a:ext cx="9220200" cy="6858000"/>
          </a:xfrm>
          <a:prstGeom prst="rect">
            <a:avLst/>
          </a:prstGeom>
        </p:spPr>
      </p:pic>
      <p:sp>
        <p:nvSpPr>
          <p:cNvPr id="6" name="Hexagon 5"/>
          <p:cNvSpPr/>
          <p:nvPr/>
        </p:nvSpPr>
        <p:spPr>
          <a:xfrm>
            <a:off x="5410200" y="914400"/>
            <a:ext cx="1981200" cy="160020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7086600" y="1752600"/>
            <a:ext cx="1981200" cy="160020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62400" y="2971800"/>
            <a:ext cx="5029200" cy="1981200"/>
          </a:xfrm>
          <a:prstGeom prst="rect">
            <a:avLst/>
          </a:prstGeom>
          <a:solidFill>
            <a:schemeClr val="bg1">
              <a:lumMod val="95000"/>
            </a:schemeClr>
          </a:solidFill>
          <a:ln>
            <a:solidFill>
              <a:srgbClr val="3333FF"/>
            </a:solid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rgbClr val="000099"/>
                </a:solidFill>
                <a:effectLst>
                  <a:outerShdw blurRad="50800" dist="38100" dir="16200000" rotWithShape="0">
                    <a:prstClr val="black">
                      <a:alpha val="40000"/>
                    </a:prstClr>
                  </a:outerShdw>
                  <a:reflection blurRad="6350" stA="55000" endA="300" endPos="45500" dir="5400000" sy="-100000" algn="bl" rotWithShape="0"/>
                </a:effectLst>
                <a:latin typeface="Americana-ExtraBold" pitchFamily="2" charset="0"/>
              </a:rPr>
              <a:t>Plastic recycling</a:t>
            </a:r>
            <a:endParaRPr lang="en-US" sz="4400" b="1" dirty="0">
              <a:solidFill>
                <a:srgbClr val="000099"/>
              </a:solidFill>
              <a:effectLst>
                <a:outerShdw blurRad="50800" dist="38100" dir="16200000" rotWithShape="0">
                  <a:prstClr val="black">
                    <a:alpha val="40000"/>
                  </a:prstClr>
                </a:outerShdw>
                <a:reflection blurRad="6350" stA="55000" endA="300" endPos="45500" dir="5400000" sy="-100000" algn="bl" rotWithShape="0"/>
              </a:effectLst>
              <a:latin typeface="Americana-ExtraBold" pitchFamily="2" charset="0"/>
            </a:endParaRPr>
          </a:p>
        </p:txBody>
      </p:sp>
      <p:sp>
        <p:nvSpPr>
          <p:cNvPr id="4" name="TextBox 3"/>
          <p:cNvSpPr txBox="1"/>
          <p:nvPr/>
        </p:nvSpPr>
        <p:spPr>
          <a:xfrm>
            <a:off x="5791200" y="6135469"/>
            <a:ext cx="3352800" cy="646331"/>
          </a:xfrm>
          <a:prstGeom prst="rect">
            <a:avLst/>
          </a:prstGeom>
          <a:noFill/>
        </p:spPr>
        <p:txBody>
          <a:bodyPr wrap="square" rtlCol="0">
            <a:spAutoFit/>
          </a:bodyPr>
          <a:lstStyle/>
          <a:p>
            <a:pPr algn="ctr"/>
            <a:r>
              <a:rPr lang="en-US" dirty="0" smtClean="0">
                <a:solidFill>
                  <a:schemeClr val="bg1"/>
                </a:solidFill>
                <a:latin typeface="Arial Narrow" pitchFamily="34" charset="0"/>
              </a:rPr>
              <a:t>Presenting by H.A.Ishara Chamodi</a:t>
            </a:r>
          </a:p>
          <a:p>
            <a:pPr algn="ctr"/>
            <a:r>
              <a:rPr lang="en-US" dirty="0" smtClean="0">
                <a:solidFill>
                  <a:schemeClr val="bg1"/>
                </a:solidFill>
                <a:latin typeface="Arial Narrow" pitchFamily="34" charset="0"/>
              </a:rPr>
              <a:t>RAT/IT/2021/F/0045</a:t>
            </a:r>
            <a:endParaRPr lang="en-US" dirty="0">
              <a:solidFill>
                <a:schemeClr val="bg1"/>
              </a:solidFill>
              <a:latin typeface="Arial Narrow" pitchFamily="34" charset="0"/>
            </a:endParaRPr>
          </a:p>
        </p:txBody>
      </p:sp>
      <p:sp>
        <p:nvSpPr>
          <p:cNvPr id="5" name="Hexagon 4"/>
          <p:cNvSpPr/>
          <p:nvPr/>
        </p:nvSpPr>
        <p:spPr>
          <a:xfrm>
            <a:off x="7077958" y="76200"/>
            <a:ext cx="1981200" cy="1600200"/>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038600" y="3048000"/>
            <a:ext cx="1447336" cy="1257300"/>
            <a:chOff x="4147820" y="2836025"/>
            <a:chExt cx="1295400" cy="756805"/>
          </a:xfrm>
        </p:grpSpPr>
        <p:sp>
          <p:nvSpPr>
            <p:cNvPr id="7" name="Rectangle 6"/>
            <p:cNvSpPr/>
            <p:nvPr/>
          </p:nvSpPr>
          <p:spPr>
            <a:xfrm>
              <a:off x="4147820" y="2836025"/>
              <a:ext cx="1295400" cy="65809"/>
            </a:xfrm>
            <a:prstGeom prst="rect">
              <a:avLst/>
            </a:prstGeom>
            <a:solidFill>
              <a:srgbClr val="33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3823970" y="3192780"/>
              <a:ext cx="723900" cy="76200"/>
            </a:xfrm>
            <a:prstGeom prst="rect">
              <a:avLst/>
            </a:prstGeom>
            <a:solidFill>
              <a:srgbClr val="33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85920" y="3524030"/>
              <a:ext cx="838200" cy="65809"/>
            </a:xfrm>
            <a:prstGeom prst="rect">
              <a:avLst/>
            </a:prstGeom>
            <a:solidFill>
              <a:srgbClr val="33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267200" y="3826566"/>
            <a:ext cx="1033318" cy="838200"/>
            <a:chOff x="4562302" y="3428307"/>
            <a:chExt cx="1033318" cy="855518"/>
          </a:xfrm>
        </p:grpSpPr>
        <p:sp>
          <p:nvSpPr>
            <p:cNvPr id="12" name="Rectangle 11"/>
            <p:cNvSpPr/>
            <p:nvPr/>
          </p:nvSpPr>
          <p:spPr>
            <a:xfrm rot="5400000">
              <a:off x="4172643" y="3817966"/>
              <a:ext cx="855518" cy="76200"/>
            </a:xfrm>
            <a:prstGeom prst="rect">
              <a:avLst/>
            </a:prstGeom>
            <a:solidFill>
              <a:srgbClr val="33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0800000">
              <a:off x="4605020" y="4212033"/>
              <a:ext cx="990600" cy="65809"/>
            </a:xfrm>
            <a:prstGeom prst="rect">
              <a:avLst/>
            </a:prstGeom>
            <a:solidFill>
              <a:srgbClr val="33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p:cNvSpPr>
            <a:spLocks noGrp="1"/>
          </p:cNvSpPr>
          <p:nvPr>
            <p:ph type="sldNum" sz="quarter" idx="12"/>
          </p:nvPr>
        </p:nvSpPr>
        <p:spPr/>
        <p:txBody>
          <a:bodyPr/>
          <a:lstStyle/>
          <a:p>
            <a:fld id="{E6F37956-924E-4602-A0F3-337F45A8052F}" type="slidenum">
              <a:rPr lang="en-US" smtClean="0"/>
              <a:t>1</a:t>
            </a:fld>
            <a:endParaRPr lang="en-US"/>
          </a:p>
        </p:txBody>
      </p:sp>
    </p:spTree>
    <p:extLst>
      <p:ext uri="{BB962C8B-B14F-4D97-AF65-F5344CB8AC3E}">
        <p14:creationId xmlns:p14="http://schemas.microsoft.com/office/powerpoint/2010/main" val="81746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F37956-924E-4602-A0F3-337F45A8052F}" type="slidenum">
              <a:rPr lang="en-US" smtClean="0"/>
              <a:t>10</a:t>
            </a:fld>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2971800" y="228600"/>
            <a:ext cx="5971653" cy="6477000"/>
          </a:xfrm>
          <a:prstGeom prst="rect">
            <a:avLst/>
          </a:prstGeom>
        </p:spPr>
      </p:pic>
      <p:sp>
        <p:nvSpPr>
          <p:cNvPr id="5" name="Right Arrow 4">
            <a:hlinkClick r:id="rId4" action="ppaction://hlinkfile"/>
          </p:cNvPr>
          <p:cNvSpPr/>
          <p:nvPr/>
        </p:nvSpPr>
        <p:spPr>
          <a:xfrm>
            <a:off x="152400" y="1981200"/>
            <a:ext cx="2743200" cy="3048000"/>
          </a:xfrm>
          <a:prstGeom prst="rightArrow">
            <a:avLst/>
          </a:prstGeom>
          <a:solidFill>
            <a:schemeClr val="accent2">
              <a:lumMod val="50000"/>
            </a:schemeClr>
          </a:solidFill>
          <a:ln w="31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dobe Caslon Pro Bold" pitchFamily="18" charset="0"/>
              </a:rPr>
              <a:t>Household Survey Plastic Waste Management Form</a:t>
            </a:r>
          </a:p>
          <a:p>
            <a:pPr algn="ctr"/>
            <a:r>
              <a:rPr lang="en-US" dirty="0" smtClean="0">
                <a:latin typeface="Adobe Caslon Pro Bold" pitchFamily="18" charset="0"/>
              </a:rPr>
              <a:t>(Go to form)</a:t>
            </a:r>
            <a:endParaRPr lang="en-US" dirty="0">
              <a:latin typeface="Adobe Caslon Pro Bold" pitchFamily="18" charset="0"/>
            </a:endParaRPr>
          </a:p>
        </p:txBody>
      </p:sp>
    </p:spTree>
    <p:extLst>
      <p:ext uri="{BB962C8B-B14F-4D97-AF65-F5344CB8AC3E}">
        <p14:creationId xmlns:p14="http://schemas.microsoft.com/office/powerpoint/2010/main" val="340038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6F37956-924E-4602-A0F3-337F45A8052F}" type="slidenum">
              <a:rPr lang="en-US" smtClean="0"/>
              <a:t>11</a:t>
            </a:fld>
            <a:endParaRPr lang="en-US"/>
          </a:p>
        </p:txBody>
      </p:sp>
      <p:pic>
        <p:nvPicPr>
          <p:cNvPr id="5" name="gettyimages-1144640568-640_adpp.mp4">
            <a:hlinkClick r:id="" action="ppaction://media"/>
          </p:cNvPr>
          <p:cNvPicPr>
            <a:picLocks noChangeAspect="1"/>
          </p:cNvPicPr>
          <p:nvPr>
            <a:videoFile r:link="rId2"/>
            <p:extLst>
              <p:ext uri="{DAA4B4D4-6D71-4841-9C94-3DE7FCFB9230}">
                <p14:media xmlns:p14="http://schemas.microsoft.com/office/powerpoint/2010/main" r:embed="rId1">
                  <p14:fade out="10800"/>
                </p14:media>
              </p:ext>
            </p:extLst>
          </p:nvPr>
        </p:nvPicPr>
        <p:blipFill>
          <a:blip r:embed="rId6"/>
          <a:stretch>
            <a:fillRect/>
          </a:stretch>
        </p:blipFill>
        <p:spPr>
          <a:xfrm>
            <a:off x="152400" y="152400"/>
            <a:ext cx="2979853" cy="2286000"/>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pic>
        <p:nvPicPr>
          <p:cNvPr id="6" name="gettyimages-1300501135-640_adpp.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19800" y="152400"/>
            <a:ext cx="2895600" cy="2286000"/>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grpSp>
        <p:nvGrpSpPr>
          <p:cNvPr id="10" name="Group 9"/>
          <p:cNvGrpSpPr/>
          <p:nvPr/>
        </p:nvGrpSpPr>
        <p:grpSpPr>
          <a:xfrm>
            <a:off x="3200400" y="457200"/>
            <a:ext cx="2743199" cy="1828800"/>
            <a:chOff x="3200400" y="418236"/>
            <a:chExt cx="2774373" cy="1562964"/>
          </a:xfrm>
        </p:grpSpPr>
        <p:sp>
          <p:nvSpPr>
            <p:cNvPr id="8" name="Pentagon 7"/>
            <p:cNvSpPr/>
            <p:nvPr/>
          </p:nvSpPr>
          <p:spPr>
            <a:xfrm flipH="1" flipV="1">
              <a:off x="3200400" y="418236"/>
              <a:ext cx="1600200" cy="156296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flipV="1">
              <a:off x="4374573" y="418237"/>
              <a:ext cx="1600200" cy="156296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3352800" y="418237"/>
            <a:ext cx="2438400" cy="2062103"/>
          </a:xfrm>
          <a:prstGeom prst="rect">
            <a:avLst/>
          </a:prstGeom>
          <a:noFill/>
          <a:ln>
            <a:noFill/>
          </a:ln>
        </p:spPr>
        <p:txBody>
          <a:bodyPr wrap="square" rtlCol="0">
            <a:spAutoFit/>
          </a:bodyPr>
          <a:lstStyle/>
          <a:p>
            <a:pPr algn="ctr"/>
            <a:endParaRPr lang="en-US" sz="1600" b="1" dirty="0" smtClean="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endParaRPr>
          </a:p>
          <a:p>
            <a:pPr algn="ctr"/>
            <a:endParaRPr lang="en-US" sz="1600" b="1" dirty="0" smtClean="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endParaRPr>
          </a:p>
          <a:p>
            <a:pPr algn="ctr"/>
            <a:r>
              <a:rPr lang="en-US" sz="1600" b="1" dirty="0" smtClean="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rPr>
              <a:t>Collecting </a:t>
            </a:r>
            <a:r>
              <a:rPr lang="en-US" sz="1600" b="1" dirty="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rPr>
              <a:t>of plastic </a:t>
            </a:r>
            <a:endParaRPr lang="en-US" sz="1600" b="1" dirty="0" smtClean="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endParaRPr>
          </a:p>
          <a:p>
            <a:pPr algn="ctr"/>
            <a:r>
              <a:rPr lang="en-US" sz="1600" b="1" dirty="0" smtClean="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rPr>
              <a:t>&amp;</a:t>
            </a:r>
            <a:endParaRPr lang="en-US" sz="1600" b="1" dirty="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endParaRPr>
          </a:p>
          <a:p>
            <a:pPr algn="ctr"/>
            <a:r>
              <a:rPr lang="en-US" sz="1600" b="1" dirty="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dobe Kaiti Std R" pitchFamily="18" charset="-128"/>
                <a:ea typeface="Adobe Kaiti Std R" pitchFamily="18" charset="-128"/>
              </a:rPr>
              <a:t>Sending through collected plastic machines</a:t>
            </a:r>
          </a:p>
          <a:p>
            <a:pPr algn="ctr"/>
            <a:endParaRPr lang="en-US" sz="1600" dirty="0"/>
          </a:p>
        </p:txBody>
      </p:sp>
      <p:sp>
        <p:nvSpPr>
          <p:cNvPr id="11" name="Rectangle 10"/>
          <p:cNvSpPr/>
          <p:nvPr/>
        </p:nvSpPr>
        <p:spPr>
          <a:xfrm>
            <a:off x="3991509" y="685800"/>
            <a:ext cx="116098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657600"/>
            <a:ext cx="399474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rot="5400000">
            <a:off x="1627507" y="1710118"/>
            <a:ext cx="1046440" cy="3620603"/>
          </a:xfrm>
          <a:prstGeom prst="rect">
            <a:avLst/>
          </a:prstGeom>
          <a:noFill/>
        </p:spPr>
        <p:txBody>
          <a:bodyPr vert="vert270" wrap="square" rtlCol="0">
            <a:spAutoFit/>
          </a:bodyPr>
          <a:lstStyle/>
          <a:p>
            <a:r>
              <a:rPr lang="en-US" sz="2800" b="1" dirty="0">
                <a:ln w="1905"/>
                <a:effectLst>
                  <a:innerShdw blurRad="69850" dist="43180" dir="5400000">
                    <a:srgbClr val="000000">
                      <a:alpha val="65000"/>
                    </a:srgbClr>
                  </a:innerShdw>
                </a:effectLst>
                <a:latin typeface="Times New Roman" pitchFamily="18" charset="0"/>
                <a:ea typeface="Adobe Kaiti Std R" pitchFamily="18" charset="-128"/>
                <a:cs typeface="Times New Roman" pitchFamily="18" charset="0"/>
              </a:rPr>
              <a:t>Shredding of plastic</a:t>
            </a:r>
          </a:p>
          <a:p>
            <a:endParaRPr lang="en-US" sz="2800" b="1" dirty="0">
              <a:ln w="1905"/>
              <a:effectLst>
                <a:innerShdw blurRad="69850" dist="43180" dir="5400000">
                  <a:srgbClr val="000000">
                    <a:alpha val="65000"/>
                  </a:srgbClr>
                </a:innerShdw>
              </a:effectLst>
            </a:endParaRPr>
          </a:p>
        </p:txBody>
      </p:sp>
      <p:sp>
        <p:nvSpPr>
          <p:cNvPr id="13" name="TextBox 12"/>
          <p:cNvSpPr txBox="1"/>
          <p:nvPr/>
        </p:nvSpPr>
        <p:spPr>
          <a:xfrm>
            <a:off x="4592320" y="2895600"/>
            <a:ext cx="3581400" cy="1015663"/>
          </a:xfrm>
          <a:prstGeom prst="rect">
            <a:avLst/>
          </a:prstGeom>
          <a:noFill/>
        </p:spPr>
        <p:txBody>
          <a:bodyPr wrap="square" rtlCol="0">
            <a:spAutoFit/>
          </a:bodyPr>
          <a:lstStyle/>
          <a:p>
            <a:r>
              <a:rPr lang="en-US" sz="2000" b="1" spc="300" dirty="0">
                <a:ln w="11430" cmpd="sng">
                  <a:solidFill>
                    <a:schemeClr val="tx1"/>
                  </a:solidFill>
                  <a:prstDash val="solid"/>
                  <a:miter lim="800000"/>
                </a:ln>
                <a:effectLst>
                  <a:glow rad="45500">
                    <a:schemeClr val="accent1">
                      <a:satMod val="220000"/>
                      <a:alpha val="35000"/>
                    </a:schemeClr>
                  </a:glow>
                </a:effectLst>
                <a:latin typeface="Times New Roman" pitchFamily="18" charset="0"/>
                <a:ea typeface="Adobe Kaiti Std R" pitchFamily="18" charset="-128"/>
                <a:cs typeface="Times New Roman" pitchFamily="18" charset="0"/>
              </a:rPr>
              <a:t>Making plastics reusable ( recycling )</a:t>
            </a:r>
          </a:p>
          <a:p>
            <a:endParaRPr lang="en-US" sz="2000" dirty="0">
              <a:ln>
                <a:solidFill>
                  <a:schemeClr val="tx1"/>
                </a:solidFill>
              </a:ln>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2619" y="3520419"/>
            <a:ext cx="4056582" cy="274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6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vol="80000">
                <p:cTn id="2" fill="hold" display="0">
                  <p:stCondLst>
                    <p:cond delay="indefinite"/>
                  </p:stCondLst>
                </p:cTn>
                <p:tgtEl>
                  <p:spTgt spid="5"/>
                </p:tgtEl>
              </p:cMediaNode>
            </p:video>
            <p:video fullScrn="1">
              <p:cMediaNode vol="80000">
                <p:cTn id="3"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553200" y="6492875"/>
            <a:ext cx="2133600" cy="365125"/>
          </a:xfrm>
        </p:spPr>
        <p:txBody>
          <a:bodyPr/>
          <a:lstStyle/>
          <a:p>
            <a:fld id="{E6F37956-924E-4602-A0F3-337F45A8052F}" type="slidenum">
              <a:rPr lang="en-US" smtClean="0"/>
              <a:t>12</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049984204"/>
              </p:ext>
            </p:extLst>
          </p:nvPr>
        </p:nvGraphicFramePr>
        <p:xfrm>
          <a:off x="838201" y="152400"/>
          <a:ext cx="8305800" cy="6324600"/>
        </p:xfrm>
        <a:graphic>
          <a:graphicData uri="http://schemas.openxmlformats.org/drawingml/2006/table">
            <a:tbl>
              <a:tblPr firstRow="1" firstCol="1" bandRow="1">
                <a:tableStyleId>{5C22544A-7EE6-4342-B048-85BDC9FD1C3A}</a:tableStyleId>
              </a:tblPr>
              <a:tblGrid>
                <a:gridCol w="2168484"/>
                <a:gridCol w="480606"/>
                <a:gridCol w="372301"/>
                <a:gridCol w="373687"/>
                <a:gridCol w="378541"/>
                <a:gridCol w="373687"/>
                <a:gridCol w="373687"/>
                <a:gridCol w="373687"/>
                <a:gridCol w="379927"/>
                <a:gridCol w="373687"/>
                <a:gridCol w="373687"/>
                <a:gridCol w="373687"/>
                <a:gridCol w="279651"/>
                <a:gridCol w="310937"/>
                <a:gridCol w="377846"/>
                <a:gridCol w="475171"/>
                <a:gridCol w="365352"/>
                <a:gridCol w="101175"/>
              </a:tblGrid>
              <a:tr h="430888">
                <a:tc>
                  <a:txBody>
                    <a:bodyPr/>
                    <a:lstStyle/>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MONTH</a:t>
                      </a: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AUGUST</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SEPTEMBER</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OCTOBER</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NOVEMBER</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26747">
                <a:tc>
                  <a:txBody>
                    <a:bodyPr/>
                    <a:lstStyle/>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WEEK</a:t>
                      </a: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W</a:t>
                      </a:r>
                      <a:endParaRPr lang="en-US" sz="1100" dirty="0">
                        <a:effectLst/>
                        <a:latin typeface="Adobe Ming Std L" pitchFamily="18" charset="-128"/>
                        <a:ea typeface="Adobe Ming Std L" pitchFamily="18" charset="-128"/>
                      </a:endParaRPr>
                    </a:p>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1</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2</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3</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W</a:t>
                      </a:r>
                      <a:endParaRPr lang="en-US" sz="1100">
                        <a:effectLst/>
                        <a:latin typeface="Adobe Ming Std L" pitchFamily="18" charset="-128"/>
                        <a:ea typeface="Adobe Ming Std L" pitchFamily="18" charset="-128"/>
                      </a:endParaRPr>
                    </a:p>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4</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1</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2</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3</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W</a:t>
                      </a:r>
                      <a:endParaRPr lang="en-US" sz="1100" dirty="0">
                        <a:effectLst/>
                        <a:latin typeface="Adobe Ming Std L" pitchFamily="18" charset="-128"/>
                        <a:ea typeface="Adobe Ming Std L" pitchFamily="18" charset="-128"/>
                      </a:endParaRPr>
                    </a:p>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4</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1</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2</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3</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4</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W1</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W</a:t>
                      </a:r>
                      <a:endParaRPr lang="en-US" sz="1100" dirty="0">
                        <a:effectLst/>
                        <a:latin typeface="Adobe Ming Std L" pitchFamily="18" charset="-128"/>
                        <a:ea typeface="Adobe Ming Std L" pitchFamily="18" charset="-128"/>
                      </a:endParaRPr>
                    </a:p>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2</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W</a:t>
                      </a:r>
                    </a:p>
                    <a:p>
                      <a:pPr marL="0" marR="0" indent="0" algn="ctr">
                        <a:lnSpc>
                          <a:spcPct val="115000"/>
                        </a:lnSpc>
                        <a:spcBef>
                          <a:spcPts val="0"/>
                        </a:spcBef>
                        <a:spcAft>
                          <a:spcPts val="0"/>
                        </a:spcAft>
                      </a:pPr>
                      <a:r>
                        <a:rPr lang="en-US" sz="1200" dirty="0" smtClean="0">
                          <a:effectLst/>
                          <a:latin typeface="Adobe Ming Std L" pitchFamily="18" charset="-128"/>
                          <a:ea typeface="Adobe Ming Std L" pitchFamily="18" charset="-128"/>
                        </a:rPr>
                        <a:t>3</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W</a:t>
                      </a:r>
                      <a:endParaRPr lang="en-US" sz="1100" dirty="0">
                        <a:effectLst/>
                        <a:latin typeface="Adobe Ming Std L" pitchFamily="18" charset="-128"/>
                        <a:ea typeface="Adobe Ming Std L" pitchFamily="18" charset="-128"/>
                      </a:endParaRPr>
                    </a:p>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4</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5203190" marR="0" indent="-5203190" algn="l">
                        <a:lnSpc>
                          <a:spcPct val="115000"/>
                        </a:lnSpc>
                        <a:spcBef>
                          <a:spcPts val="0"/>
                        </a:spcBef>
                        <a:spcAft>
                          <a:spcPts val="1000"/>
                        </a:spcAft>
                      </a:pPr>
                      <a:r>
                        <a:rPr lang="en-US" sz="11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381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724771">
                <a:tc>
                  <a:txBody>
                    <a:bodyPr/>
                    <a:lstStyle/>
                    <a:p>
                      <a:pPr marL="5203190" marR="0" indent="-5203190" algn="ctr"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Adobe Ming Std L" pitchFamily="18" charset="-128"/>
                          <a:ea typeface="Adobe Ming Std L" pitchFamily="18" charset="-128"/>
                        </a:rPr>
                        <a:t>Project Proposal</a:t>
                      </a:r>
                      <a:endParaRPr lang="en-US" sz="1100" dirty="0" smtClean="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0099"/>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0099"/>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0099"/>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0099"/>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5203190" marR="0" indent="-5203190" algn="l">
                        <a:lnSpc>
                          <a:spcPct val="115000"/>
                        </a:lnSpc>
                        <a:spcBef>
                          <a:spcPts val="0"/>
                        </a:spcBef>
                        <a:spcAft>
                          <a:spcPts val="1000"/>
                        </a:spcAft>
                      </a:pPr>
                      <a:r>
                        <a:rPr lang="en-US" sz="11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822057">
                <a:tc>
                  <a:txBody>
                    <a:bodyPr/>
                    <a:lstStyle/>
                    <a:p>
                      <a:pPr marL="5203190" marR="0" indent="-5203190" algn="ctr" defTabSz="914400" rtl="0" eaLnBrk="1" fontAlgn="auto" latinLnBrk="0" hangingPunct="1">
                        <a:lnSpc>
                          <a:spcPct val="115000"/>
                        </a:lnSpc>
                        <a:spcBef>
                          <a:spcPts val="0"/>
                        </a:spcBef>
                        <a:spcAft>
                          <a:spcPts val="0"/>
                        </a:spcAft>
                        <a:buClrTx/>
                        <a:buSzTx/>
                        <a:buFontTx/>
                        <a:buNone/>
                        <a:tabLst/>
                        <a:defRPr/>
                      </a:pPr>
                      <a:endParaRPr lang="en-US" sz="1600" dirty="0" smtClean="0">
                        <a:effectLst/>
                        <a:latin typeface="Adobe Ming Std L" pitchFamily="18" charset="-128"/>
                        <a:ea typeface="Adobe Ming Std L" pitchFamily="18" charset="-128"/>
                      </a:endParaRPr>
                    </a:p>
                    <a:p>
                      <a:pPr marL="5203190" marR="0" indent="-5203190" algn="ctr" defTabSz="914400" rtl="0" eaLnBrk="1" fontAlgn="auto" latinLnBrk="0" hangingPunct="1">
                        <a:lnSpc>
                          <a:spcPct val="115000"/>
                        </a:lnSpc>
                        <a:spcBef>
                          <a:spcPts val="0"/>
                        </a:spcBef>
                        <a:spcAft>
                          <a:spcPts val="0"/>
                        </a:spcAft>
                        <a:buClrTx/>
                        <a:buSzTx/>
                        <a:buFontTx/>
                        <a:buNone/>
                        <a:tabLst/>
                        <a:defRPr/>
                      </a:pPr>
                      <a:r>
                        <a:rPr lang="en-US" sz="1600" dirty="0" smtClean="0">
                          <a:effectLst/>
                          <a:latin typeface="Adobe Ming Std L" pitchFamily="18" charset="-128"/>
                          <a:ea typeface="Adobe Ming Std L" pitchFamily="18" charset="-128"/>
                        </a:rPr>
                        <a:t>Project Planning</a:t>
                      </a:r>
                      <a:endParaRPr lang="en-US" sz="1200" dirty="0" smtClean="0">
                        <a:effectLst/>
                        <a:latin typeface="Adobe Ming Std L" pitchFamily="18" charset="-128"/>
                        <a:ea typeface="Adobe Ming Std L" pitchFamily="18" charset="-128"/>
                        <a:cs typeface="Times New Roman"/>
                      </a:endParaRPr>
                    </a:p>
                    <a:p>
                      <a:pPr marL="5203190" marR="0" indent="-5203190" algn="ctr">
                        <a:lnSpc>
                          <a:spcPct val="115000"/>
                        </a:lnSpc>
                        <a:spcBef>
                          <a:spcPts val="0"/>
                        </a:spcBef>
                        <a:spcAft>
                          <a:spcPts val="0"/>
                        </a:spcAft>
                      </a:pP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5203190" marR="0" indent="-5203190" algn="l">
                        <a:lnSpc>
                          <a:spcPct val="115000"/>
                        </a:lnSpc>
                        <a:spcBef>
                          <a:spcPts val="0"/>
                        </a:spcBef>
                        <a:spcAft>
                          <a:spcPts val="1000"/>
                        </a:spcAft>
                      </a:pPr>
                      <a:r>
                        <a:rPr lang="en-US" sz="11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1718325">
                <a:tc>
                  <a:txBody>
                    <a:bodyPr/>
                    <a:lstStyle/>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Implementation of the</a:t>
                      </a:r>
                      <a:endParaRPr lang="en-US" sz="1100" dirty="0">
                        <a:effectLst/>
                        <a:latin typeface="Adobe Ming Std L" pitchFamily="18" charset="-128"/>
                        <a:ea typeface="Adobe Ming Std L" pitchFamily="18" charset="-128"/>
                      </a:endParaRPr>
                    </a:p>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project</a:t>
                      </a: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CC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CC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CC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CC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CCFF"/>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5203190" marR="0" indent="-5203190" algn="l">
                        <a:lnSpc>
                          <a:spcPct val="115000"/>
                        </a:lnSpc>
                        <a:spcBef>
                          <a:spcPts val="0"/>
                        </a:spcBef>
                        <a:spcAft>
                          <a:spcPts val="1000"/>
                        </a:spcAft>
                      </a:pPr>
                      <a:r>
                        <a:rPr lang="en-US" sz="11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1117323">
                <a:tc>
                  <a:txBody>
                    <a:bodyPr/>
                    <a:lstStyle/>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Project monitoring</a:t>
                      </a:r>
                      <a:endParaRPr lang="en-US" sz="1100" dirty="0">
                        <a:effectLst/>
                        <a:latin typeface="Adobe Ming Std L" pitchFamily="18" charset="-128"/>
                        <a:ea typeface="Adobe Ming Std L" pitchFamily="18" charset="-128"/>
                      </a:endParaRPr>
                    </a:p>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And control</a:t>
                      </a: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33CCCC"/>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33CCCC"/>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203190" marR="0" indent="-5203190" algn="l">
                        <a:lnSpc>
                          <a:spcPct val="115000"/>
                        </a:lnSpc>
                        <a:spcBef>
                          <a:spcPts val="0"/>
                        </a:spcBef>
                        <a:spcAft>
                          <a:spcPts val="1000"/>
                        </a:spcAft>
                      </a:pPr>
                      <a:r>
                        <a:rPr lang="en-US" sz="11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784489">
                <a:tc>
                  <a:txBody>
                    <a:bodyPr/>
                    <a:lstStyle/>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Completion of the</a:t>
                      </a:r>
                      <a:endParaRPr lang="en-US" sz="1100" dirty="0">
                        <a:effectLst/>
                        <a:latin typeface="Adobe Ming Std L" pitchFamily="18" charset="-128"/>
                        <a:ea typeface="Adobe Ming Std L" pitchFamily="18" charset="-128"/>
                      </a:endParaRPr>
                    </a:p>
                    <a:p>
                      <a:pPr marL="5203190" marR="0" indent="-5203190" algn="ctr">
                        <a:lnSpc>
                          <a:spcPct val="115000"/>
                        </a:lnSpc>
                        <a:spcBef>
                          <a:spcPts val="0"/>
                        </a:spcBef>
                        <a:spcAft>
                          <a:spcPts val="0"/>
                        </a:spcAft>
                      </a:pPr>
                      <a:r>
                        <a:rPr lang="en-US" sz="1400" dirty="0">
                          <a:effectLst/>
                          <a:latin typeface="Adobe Ming Std L" pitchFamily="18" charset="-128"/>
                          <a:ea typeface="Adobe Ming Std L" pitchFamily="18" charset="-128"/>
                        </a:rPr>
                        <a:t>project</a:t>
                      </a:r>
                      <a:endParaRPr lang="en-US" sz="1100" dirty="0">
                        <a:effectLst/>
                        <a:latin typeface="Adobe Ming Std L" pitchFamily="18" charset="-128"/>
                        <a:ea typeface="Adobe Ming Std L" pitchFamily="18" charset="-128"/>
                        <a:cs typeface="Times New Roman"/>
                      </a:endParaRPr>
                    </a:p>
                  </a:txBody>
                  <a:tcPr marL="36830" marR="73025" marT="0"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chemeClr val="tx2">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a:effectLst/>
                          <a:latin typeface="Adobe Ming Std L" pitchFamily="18" charset="-128"/>
                          <a:ea typeface="Adobe Ming Std L" pitchFamily="18" charset="-128"/>
                        </a:rPr>
                        <a:t> </a:t>
                      </a:r>
                      <a:endParaRPr lang="en-US" sz="1100">
                        <a:effectLst/>
                        <a:latin typeface="Adobe Ming Std L" pitchFamily="18" charset="-128"/>
                        <a:ea typeface="Adobe Ming Std L" pitchFamily="18" charset="-128"/>
                        <a:cs typeface="Times New Roman"/>
                      </a:endParaRPr>
                    </a:p>
                  </a:txBody>
                  <a:tcPr marL="36830" marR="73025" marT="0" marB="0">
                    <a:lnL w="12700" cmpd="sng">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66"/>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66"/>
                    </a:solidFill>
                  </a:tcPr>
                </a:tc>
                <a:tc>
                  <a:txBody>
                    <a:bodyPr/>
                    <a:lstStyle/>
                    <a:p>
                      <a:pPr marL="0" marR="0" indent="0" algn="ctr">
                        <a:lnSpc>
                          <a:spcPct val="115000"/>
                        </a:lnSpc>
                        <a:spcBef>
                          <a:spcPts val="0"/>
                        </a:spcBef>
                        <a:spcAft>
                          <a:spcPts val="0"/>
                        </a:spcAft>
                      </a:pPr>
                      <a:r>
                        <a:rPr lang="en-US" sz="12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36830" marR="73025" marT="0" marB="0">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66"/>
                    </a:solidFill>
                  </a:tcPr>
                </a:tc>
                <a:tc>
                  <a:txBody>
                    <a:bodyPr/>
                    <a:lstStyle/>
                    <a:p>
                      <a:pPr marL="5203190" marR="0" indent="-5203190" algn="l">
                        <a:lnSpc>
                          <a:spcPct val="115000"/>
                        </a:lnSpc>
                        <a:spcBef>
                          <a:spcPts val="0"/>
                        </a:spcBef>
                        <a:spcAft>
                          <a:spcPts val="1000"/>
                        </a:spcAft>
                      </a:pPr>
                      <a:r>
                        <a:rPr lang="en-US" sz="1100" dirty="0">
                          <a:effectLst/>
                          <a:latin typeface="Adobe Ming Std L" pitchFamily="18" charset="-128"/>
                          <a:ea typeface="Adobe Ming Std L" pitchFamily="18" charset="-128"/>
                        </a:rPr>
                        <a:t> </a:t>
                      </a:r>
                      <a:endParaRPr lang="en-US" sz="1100" dirty="0">
                        <a:effectLst/>
                        <a:latin typeface="Adobe Ming Std L" pitchFamily="18" charset="-128"/>
                        <a:ea typeface="Adobe Ming Std L" pitchFamily="18" charset="-128"/>
                        <a:cs typeface="Times New Roman"/>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4" name="Rectangle 3"/>
          <p:cNvSpPr/>
          <p:nvPr/>
        </p:nvSpPr>
        <p:spPr>
          <a:xfrm>
            <a:off x="152400" y="533400"/>
            <a:ext cx="533400" cy="5943600"/>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000" b="1" dirty="0" smtClean="0">
                <a:solidFill>
                  <a:schemeClr val="tx2"/>
                </a:solidFill>
                <a:effectLst>
                  <a:glow rad="101600">
                    <a:schemeClr val="accent1">
                      <a:satMod val="175000"/>
                      <a:alpha val="40000"/>
                    </a:schemeClr>
                  </a:glow>
                </a:effectLst>
                <a:latin typeface="Adobe Ming Std L" pitchFamily="18" charset="-128"/>
                <a:ea typeface="Adobe Ming Std L" pitchFamily="18" charset="-128"/>
              </a:rPr>
              <a:t>Time Line</a:t>
            </a:r>
            <a:endParaRPr lang="en-US" sz="4000" b="1" dirty="0">
              <a:solidFill>
                <a:schemeClr val="tx2"/>
              </a:solidFill>
              <a:effectLst>
                <a:glow rad="101600">
                  <a:schemeClr val="accent1">
                    <a:satMod val="175000"/>
                    <a:alpha val="40000"/>
                  </a:schemeClr>
                </a:glow>
              </a:effectLst>
              <a:latin typeface="Adobe Ming Std L" pitchFamily="18" charset="-128"/>
              <a:ea typeface="Adobe Ming Std L" pitchFamily="18" charset="-128"/>
            </a:endParaRPr>
          </a:p>
        </p:txBody>
      </p:sp>
    </p:spTree>
    <p:extLst>
      <p:ext uri="{BB962C8B-B14F-4D97-AF65-F5344CB8AC3E}">
        <p14:creationId xmlns:p14="http://schemas.microsoft.com/office/powerpoint/2010/main" val="13159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effectLst>
                  <a:outerShdw blurRad="38100" dist="38100" dir="2700000" algn="tl">
                    <a:srgbClr val="000000">
                      <a:alpha val="43137"/>
                    </a:srgbClr>
                  </a:outerShdw>
                </a:effectLst>
                <a:latin typeface="Adobe Fangsong Std R" pitchFamily="18" charset="-128"/>
                <a:ea typeface="Adobe Fangsong Std R" pitchFamily="18" charset="-128"/>
              </a:rPr>
              <a:t>Thank you</a:t>
            </a:r>
            <a:endParaRPr lang="en-US" u="sng" dirty="0">
              <a:effectLst>
                <a:outerShdw blurRad="38100" dist="38100" dir="2700000" algn="tl">
                  <a:srgbClr val="000000">
                    <a:alpha val="43137"/>
                  </a:srgbClr>
                </a:outerShdw>
              </a:effectLst>
              <a:latin typeface="Adobe Fangsong Std R" pitchFamily="18" charset="-128"/>
              <a:ea typeface="Adobe Fangsong Std R" pitchFamily="18" charset="-128"/>
            </a:endParaRPr>
          </a:p>
        </p:txBody>
      </p:sp>
    </p:spTree>
    <p:extLst>
      <p:ext uri="{BB962C8B-B14F-4D97-AF65-F5344CB8AC3E}">
        <p14:creationId xmlns:p14="http://schemas.microsoft.com/office/powerpoint/2010/main" val="406000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143000" y="-1600200"/>
            <a:ext cx="4038600" cy="8153400"/>
            <a:chOff x="-1143000" y="-1600200"/>
            <a:chExt cx="4038600" cy="8153400"/>
          </a:xfrm>
        </p:grpSpPr>
        <p:sp>
          <p:nvSpPr>
            <p:cNvPr id="2" name="Block Arc 1"/>
            <p:cNvSpPr/>
            <p:nvPr/>
          </p:nvSpPr>
          <p:spPr>
            <a:xfrm rot="5400000">
              <a:off x="-3276600" y="533400"/>
              <a:ext cx="8077200" cy="3810000"/>
            </a:xfrm>
            <a:prstGeom prst="blockArc">
              <a:avLst>
                <a:gd name="adj1" fmla="val 11480938"/>
                <a:gd name="adj2" fmla="val 20594831"/>
                <a:gd name="adj3" fmla="val 6656"/>
              </a:avLst>
            </a:prstGeom>
            <a:solidFill>
              <a:schemeClr val="accent1">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p:cNvSpPr/>
            <p:nvPr/>
          </p:nvSpPr>
          <p:spPr>
            <a:xfrm>
              <a:off x="1505527" y="1524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effectLst>
                    <a:outerShdw blurRad="38100" dist="38100" dir="2700000" algn="tl">
                      <a:srgbClr val="000000">
                        <a:alpha val="43137"/>
                      </a:srgbClr>
                    </a:outerShdw>
                  </a:effectLst>
                  <a:latin typeface="Algerian" pitchFamily="82" charset="0"/>
                </a:rPr>
                <a:t>1</a:t>
              </a:r>
              <a:endParaRPr lang="en-US" sz="3200" b="1" dirty="0">
                <a:solidFill>
                  <a:schemeClr val="tx1"/>
                </a:solidFill>
                <a:effectLst>
                  <a:outerShdw blurRad="38100" dist="38100" dir="2700000" algn="tl">
                    <a:srgbClr val="000000">
                      <a:alpha val="43137"/>
                    </a:srgbClr>
                  </a:outerShdw>
                </a:effectLst>
                <a:latin typeface="Algerian" pitchFamily="82" charset="0"/>
              </a:endParaRPr>
            </a:p>
          </p:txBody>
        </p:sp>
        <p:sp>
          <p:nvSpPr>
            <p:cNvPr id="4" name="Oval 3"/>
            <p:cNvSpPr/>
            <p:nvPr/>
          </p:nvSpPr>
          <p:spPr>
            <a:xfrm>
              <a:off x="1868054" y="12192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effectLst>
                    <a:outerShdw blurRad="38100" dist="38100" dir="2700000" algn="tl">
                      <a:srgbClr val="000000">
                        <a:alpha val="43137"/>
                      </a:srgbClr>
                    </a:outerShdw>
                  </a:effectLst>
                  <a:latin typeface="Algerian" pitchFamily="82" charset="0"/>
                </a:rPr>
                <a:t>2</a:t>
              </a:r>
            </a:p>
          </p:txBody>
        </p:sp>
        <p:sp>
          <p:nvSpPr>
            <p:cNvPr id="5" name="Oval 4"/>
            <p:cNvSpPr/>
            <p:nvPr/>
          </p:nvSpPr>
          <p:spPr>
            <a:xfrm>
              <a:off x="2038927" y="23622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effectLst>
                    <a:outerShdw blurRad="38100" dist="38100" dir="2700000" algn="tl">
                      <a:srgbClr val="000000">
                        <a:alpha val="43137"/>
                      </a:srgbClr>
                    </a:outerShdw>
                  </a:effectLst>
                  <a:latin typeface="Algerian" pitchFamily="82" charset="0"/>
                </a:rPr>
                <a:t>3</a:t>
              </a:r>
              <a:endParaRPr lang="en-US" sz="3200" b="1" dirty="0">
                <a:solidFill>
                  <a:schemeClr val="tx1"/>
                </a:solidFill>
                <a:effectLst>
                  <a:outerShdw blurRad="38100" dist="38100" dir="2700000" algn="tl">
                    <a:srgbClr val="000000">
                      <a:alpha val="43137"/>
                    </a:srgbClr>
                  </a:outerShdw>
                </a:effectLst>
                <a:latin typeface="Algerian" pitchFamily="82" charset="0"/>
              </a:endParaRPr>
            </a:p>
          </p:txBody>
        </p:sp>
        <p:sp>
          <p:nvSpPr>
            <p:cNvPr id="6" name="Oval 5"/>
            <p:cNvSpPr/>
            <p:nvPr/>
          </p:nvSpPr>
          <p:spPr>
            <a:xfrm>
              <a:off x="1981200" y="34290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effectLst>
                    <a:outerShdw blurRad="38100" dist="38100" dir="2700000" algn="tl">
                      <a:srgbClr val="000000">
                        <a:alpha val="43137"/>
                      </a:srgbClr>
                    </a:outerShdw>
                  </a:effectLst>
                  <a:latin typeface="Algerian" pitchFamily="82" charset="0"/>
                </a:rPr>
                <a:t>4</a:t>
              </a:r>
            </a:p>
          </p:txBody>
        </p:sp>
        <p:sp>
          <p:nvSpPr>
            <p:cNvPr id="7" name="Oval 6"/>
            <p:cNvSpPr/>
            <p:nvPr/>
          </p:nvSpPr>
          <p:spPr>
            <a:xfrm>
              <a:off x="1828800" y="45720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effectLst>
                    <a:outerShdw blurRad="38100" dist="38100" dir="2700000" algn="tl">
                      <a:srgbClr val="000000">
                        <a:alpha val="43137"/>
                      </a:srgbClr>
                    </a:outerShdw>
                  </a:effectLst>
                  <a:latin typeface="Algerian" pitchFamily="82" charset="0"/>
                </a:rPr>
                <a:t>5</a:t>
              </a:r>
              <a:endParaRPr lang="en-US" sz="3200" b="1" dirty="0">
                <a:solidFill>
                  <a:schemeClr val="tx1"/>
                </a:solidFill>
                <a:effectLst>
                  <a:outerShdw blurRad="38100" dist="38100" dir="2700000" algn="tl">
                    <a:srgbClr val="000000">
                      <a:alpha val="43137"/>
                    </a:srgbClr>
                  </a:outerShdw>
                </a:effectLst>
                <a:latin typeface="Algerian" pitchFamily="82" charset="0"/>
              </a:endParaRPr>
            </a:p>
          </p:txBody>
        </p:sp>
        <p:sp>
          <p:nvSpPr>
            <p:cNvPr id="8" name="Oval 7"/>
            <p:cNvSpPr/>
            <p:nvPr/>
          </p:nvSpPr>
          <p:spPr>
            <a:xfrm>
              <a:off x="1429327" y="5715000"/>
              <a:ext cx="856673" cy="838200"/>
            </a:xfrm>
            <a:prstGeom prst="ellipse">
              <a:avLst/>
            </a:prstGeom>
            <a:solidFill>
              <a:schemeClr val="bg1"/>
            </a:solidFill>
            <a:ln w="76200">
              <a:solidFill>
                <a:srgbClr val="0099FF"/>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effectLst>
                    <a:outerShdw blurRad="38100" dist="38100" dir="2700000" algn="tl">
                      <a:srgbClr val="000000">
                        <a:alpha val="43137"/>
                      </a:srgbClr>
                    </a:outerShdw>
                  </a:effectLst>
                  <a:latin typeface="Algerian" pitchFamily="82" charset="0"/>
                </a:rPr>
                <a:t>6</a:t>
              </a:r>
            </a:p>
          </p:txBody>
        </p:sp>
      </p:grpSp>
      <p:sp>
        <p:nvSpPr>
          <p:cNvPr id="9" name="TextBox 8"/>
          <p:cNvSpPr txBox="1"/>
          <p:nvPr/>
        </p:nvSpPr>
        <p:spPr>
          <a:xfrm>
            <a:off x="304800" y="381000"/>
            <a:ext cx="923330" cy="5829300"/>
          </a:xfrm>
          <a:prstGeom prst="rect">
            <a:avLst/>
          </a:prstGeom>
          <a:noFill/>
        </p:spPr>
        <p:txBody>
          <a:bodyPr vert="vert270" wrap="square" rtlCol="0">
            <a:spAutoFit/>
          </a:bodyPr>
          <a:lstStyle/>
          <a:p>
            <a:r>
              <a:rPr lang="en-US" sz="4800" b="1" dirty="0" smtClean="0">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Algerian" pitchFamily="82" charset="0"/>
              </a:rPr>
              <a:t>Table of content</a:t>
            </a:r>
            <a:endParaRPr lang="en-US" sz="4800" b="1" dirty="0">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Algerian" pitchFamily="82" charset="0"/>
            </a:endParaRPr>
          </a:p>
        </p:txBody>
      </p:sp>
      <p:grpSp>
        <p:nvGrpSpPr>
          <p:cNvPr id="14" name="Group 13"/>
          <p:cNvGrpSpPr/>
          <p:nvPr/>
        </p:nvGrpSpPr>
        <p:grpSpPr>
          <a:xfrm>
            <a:off x="2514600" y="228600"/>
            <a:ext cx="5562600" cy="633845"/>
            <a:chOff x="2895600" y="356754"/>
            <a:chExt cx="5562600" cy="633845"/>
          </a:xfrm>
        </p:grpSpPr>
        <p:sp>
          <p:nvSpPr>
            <p:cNvPr id="12" name="TextBox 11"/>
            <p:cNvSpPr txBox="1"/>
            <p:nvPr/>
          </p:nvSpPr>
          <p:spPr>
            <a:xfrm>
              <a:off x="3048000" y="457200"/>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Project Introduction</a:t>
              </a:r>
              <a:endParaRPr lang="en-US" sz="2000" dirty="0">
                <a:ln w="3175">
                  <a:solidFill>
                    <a:schemeClr val="tx1"/>
                  </a:solidFill>
                </a:ln>
                <a:solidFill>
                  <a:srgbClr val="66CCFF"/>
                </a:solidFill>
                <a:latin typeface="Dustismo Roman" pitchFamily="2" charset="0"/>
              </a:endParaRPr>
            </a:p>
          </p:txBody>
        </p:sp>
        <p:sp>
          <p:nvSpPr>
            <p:cNvPr id="13" name="Diamond 12"/>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837873" y="1278978"/>
            <a:ext cx="5424054" cy="633845"/>
            <a:chOff x="2895600" y="356754"/>
            <a:chExt cx="5424054" cy="633845"/>
          </a:xfrm>
        </p:grpSpPr>
        <p:sp>
          <p:nvSpPr>
            <p:cNvPr id="16" name="TextBox 15"/>
            <p:cNvSpPr txBox="1"/>
            <p:nvPr/>
          </p:nvSpPr>
          <p:spPr>
            <a:xfrm>
              <a:off x="2909454" y="404988"/>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Problem Statement of Plastic recycling</a:t>
              </a:r>
              <a:endParaRPr lang="en-US" sz="2000" dirty="0">
                <a:ln w="3175">
                  <a:solidFill>
                    <a:schemeClr val="tx1"/>
                  </a:solidFill>
                </a:ln>
                <a:solidFill>
                  <a:srgbClr val="66CCFF"/>
                </a:solidFill>
                <a:latin typeface="Dustismo Roman" pitchFamily="2" charset="0"/>
              </a:endParaRPr>
            </a:p>
          </p:txBody>
        </p:sp>
        <p:sp>
          <p:nvSpPr>
            <p:cNvPr id="17" name="Diamond 16"/>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024909" y="2466109"/>
            <a:ext cx="5562600" cy="633845"/>
            <a:chOff x="2895600" y="356754"/>
            <a:chExt cx="5562600" cy="633845"/>
          </a:xfrm>
        </p:grpSpPr>
        <p:sp>
          <p:nvSpPr>
            <p:cNvPr id="19" name="TextBox 18"/>
            <p:cNvSpPr txBox="1"/>
            <p:nvPr/>
          </p:nvSpPr>
          <p:spPr>
            <a:xfrm>
              <a:off x="3048000" y="457200"/>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Objectives of plastic recycling</a:t>
              </a:r>
              <a:endParaRPr lang="en-US" sz="2000" dirty="0">
                <a:ln w="3175">
                  <a:solidFill>
                    <a:schemeClr val="tx1"/>
                  </a:solidFill>
                </a:ln>
                <a:solidFill>
                  <a:srgbClr val="66CCFF"/>
                </a:solidFill>
                <a:latin typeface="Dustismo Roman" pitchFamily="2" charset="0"/>
              </a:endParaRPr>
            </a:p>
          </p:txBody>
        </p:sp>
        <p:sp>
          <p:nvSpPr>
            <p:cNvPr id="20" name="Diamond 19"/>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971800" y="3613728"/>
            <a:ext cx="5428673" cy="633845"/>
            <a:chOff x="2895600" y="356754"/>
            <a:chExt cx="5562600" cy="633845"/>
          </a:xfrm>
        </p:grpSpPr>
        <p:sp>
          <p:nvSpPr>
            <p:cNvPr id="22" name="TextBox 21"/>
            <p:cNvSpPr txBox="1"/>
            <p:nvPr/>
          </p:nvSpPr>
          <p:spPr>
            <a:xfrm>
              <a:off x="3048000" y="457200"/>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Methodology of plastic recycling</a:t>
              </a:r>
              <a:endParaRPr lang="en-US" sz="2000" dirty="0">
                <a:ln w="3175">
                  <a:solidFill>
                    <a:schemeClr val="tx1"/>
                  </a:solidFill>
                </a:ln>
                <a:solidFill>
                  <a:srgbClr val="66CCFF"/>
                </a:solidFill>
                <a:latin typeface="Dustismo Roman" pitchFamily="2" charset="0"/>
              </a:endParaRPr>
            </a:p>
          </p:txBody>
        </p:sp>
        <p:sp>
          <p:nvSpPr>
            <p:cNvPr id="23" name="Diamond 22"/>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797464" y="4759038"/>
            <a:ext cx="5279736" cy="633845"/>
            <a:chOff x="2895600" y="356754"/>
            <a:chExt cx="5562600" cy="633845"/>
          </a:xfrm>
        </p:grpSpPr>
        <p:sp>
          <p:nvSpPr>
            <p:cNvPr id="25" name="TextBox 24"/>
            <p:cNvSpPr txBox="1"/>
            <p:nvPr/>
          </p:nvSpPr>
          <p:spPr>
            <a:xfrm>
              <a:off x="3048000" y="457200"/>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Budget Analysis From Database</a:t>
              </a:r>
              <a:endParaRPr lang="en-US" sz="2000" dirty="0">
                <a:ln w="3175">
                  <a:solidFill>
                    <a:schemeClr val="tx1"/>
                  </a:solidFill>
                </a:ln>
                <a:solidFill>
                  <a:srgbClr val="66CCFF"/>
                </a:solidFill>
                <a:latin typeface="Dustismo Roman" pitchFamily="2" charset="0"/>
              </a:endParaRPr>
            </a:p>
          </p:txBody>
        </p:sp>
        <p:sp>
          <p:nvSpPr>
            <p:cNvPr id="26" name="Diamond 25"/>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438400" y="5912428"/>
            <a:ext cx="5410200" cy="633845"/>
            <a:chOff x="2895600" y="356754"/>
            <a:chExt cx="5562600" cy="633845"/>
          </a:xfrm>
        </p:grpSpPr>
        <p:sp>
          <p:nvSpPr>
            <p:cNvPr id="28" name="TextBox 27"/>
            <p:cNvSpPr txBox="1"/>
            <p:nvPr/>
          </p:nvSpPr>
          <p:spPr>
            <a:xfrm>
              <a:off x="3048000" y="457200"/>
              <a:ext cx="5410200" cy="400110"/>
            </a:xfrm>
            <a:prstGeom prst="rect">
              <a:avLst/>
            </a:prstGeom>
            <a:solidFill>
              <a:srgbClr val="66CCFF"/>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lang="en-US" sz="2000" dirty="0" smtClean="0">
                  <a:ln w="3175">
                    <a:solidFill>
                      <a:schemeClr val="tx1"/>
                    </a:solidFill>
                  </a:ln>
                  <a:solidFill>
                    <a:srgbClr val="66CCFF"/>
                  </a:solidFill>
                  <a:latin typeface="Dustismo Roman" pitchFamily="2" charset="0"/>
                </a:rPr>
                <a:t>       TimeLine of my project</a:t>
              </a:r>
              <a:endParaRPr lang="en-US" sz="2000" dirty="0">
                <a:ln w="3175">
                  <a:solidFill>
                    <a:schemeClr val="tx1"/>
                  </a:solidFill>
                </a:ln>
                <a:solidFill>
                  <a:srgbClr val="66CCFF"/>
                </a:solidFill>
                <a:latin typeface="Dustismo Roman" pitchFamily="2" charset="0"/>
              </a:endParaRPr>
            </a:p>
          </p:txBody>
        </p:sp>
        <p:sp>
          <p:nvSpPr>
            <p:cNvPr id="29" name="Diamond 28"/>
            <p:cNvSpPr/>
            <p:nvPr/>
          </p:nvSpPr>
          <p:spPr>
            <a:xfrm>
              <a:off x="2895600" y="356754"/>
              <a:ext cx="609600" cy="633845"/>
            </a:xfrm>
            <a:prstGeom prst="diamond">
              <a:avLst/>
            </a:prstGeom>
            <a:solidFill>
              <a:srgbClr val="0000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33"/>
          <p:cNvSpPr>
            <a:spLocks noGrp="1"/>
          </p:cNvSpPr>
          <p:nvPr>
            <p:ph type="sldNum" sz="quarter" idx="12"/>
          </p:nvPr>
        </p:nvSpPr>
        <p:spPr/>
        <p:txBody>
          <a:bodyPr/>
          <a:lstStyle/>
          <a:p>
            <a:fld id="{E6F37956-924E-4602-A0F3-337F45A8052F}" type="slidenum">
              <a:rPr lang="en-US" smtClean="0"/>
              <a:t>2</a:t>
            </a:fld>
            <a:endParaRPr lang="en-US"/>
          </a:p>
        </p:txBody>
      </p:sp>
    </p:spTree>
    <p:extLst>
      <p:ext uri="{BB962C8B-B14F-4D97-AF65-F5344CB8AC3E}">
        <p14:creationId xmlns:p14="http://schemas.microsoft.com/office/powerpoint/2010/main" val="89229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80720" y="1672080"/>
            <a:ext cx="6858000" cy="3513840"/>
          </a:xfrm>
          <a:prstGeom prst="rect">
            <a:avLst/>
          </a:prstGeom>
        </p:spPr>
      </p:pic>
      <p:sp>
        <p:nvSpPr>
          <p:cNvPr id="10" name="Rectangle 9"/>
          <p:cNvSpPr/>
          <p:nvPr/>
        </p:nvSpPr>
        <p:spPr>
          <a:xfrm>
            <a:off x="-8641" y="0"/>
            <a:ext cx="3513841" cy="6858000"/>
          </a:xfrm>
          <a:prstGeom prst="rect">
            <a:avLst/>
          </a:prstGeom>
          <a:gradFill>
            <a:gsLst>
              <a:gs pos="41000">
                <a:srgbClr val="3333FF">
                  <a:lumMod val="38000"/>
                  <a:lumOff val="62000"/>
                  <a:alpha val="60000"/>
                </a:srgbClr>
              </a:gs>
              <a:gs pos="100000">
                <a:srgbClr val="00009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2400" y="1524000"/>
            <a:ext cx="3505200" cy="1200329"/>
          </a:xfrm>
          <a:prstGeom prst="rect">
            <a:avLst/>
          </a:prstGeom>
          <a:noFill/>
        </p:spPr>
        <p:txBody>
          <a:bodyPr wrap="square" rtlCol="0">
            <a:spAutoFit/>
            <a:scene3d>
              <a:camera prst="perspectiveLeft"/>
              <a:lightRig rig="threePt" dir="t"/>
            </a:scene3d>
          </a:bodyPr>
          <a:lstStyle/>
          <a:p>
            <a:pPr algn="ctr"/>
            <a:r>
              <a:rPr lang="en-US" sz="3600" b="1" dirty="0" smtClean="0">
                <a:ln w="3175">
                  <a:solidFill>
                    <a:srgbClr val="00FFFF"/>
                  </a:solidFill>
                </a:ln>
                <a:solidFill>
                  <a:schemeClr val="bg1"/>
                </a:solidFill>
                <a:effectLst>
                  <a:glow rad="101600">
                    <a:schemeClr val="accent1">
                      <a:satMod val="175000"/>
                      <a:alpha val="40000"/>
                    </a:schemeClr>
                  </a:glow>
                  <a:reflection blurRad="6350" stA="60000" endA="900" endPos="58000" dir="5400000" sy="-100000" algn="bl" rotWithShape="0"/>
                </a:effectLst>
                <a:latin typeface="Agate-Bold" pitchFamily="2" charset="0"/>
              </a:rPr>
              <a:t>Project Introduction</a:t>
            </a:r>
            <a:endParaRPr lang="en-US" sz="3600" b="1" dirty="0">
              <a:ln w="3175">
                <a:solidFill>
                  <a:srgbClr val="00FFFF"/>
                </a:solidFill>
              </a:ln>
              <a:solidFill>
                <a:schemeClr val="bg1"/>
              </a:solidFill>
              <a:effectLst>
                <a:glow rad="101600">
                  <a:schemeClr val="accent1">
                    <a:satMod val="175000"/>
                    <a:alpha val="40000"/>
                  </a:schemeClr>
                </a:glow>
                <a:reflection blurRad="6350" stA="60000" endA="900" endPos="58000" dir="5400000" sy="-100000" algn="bl" rotWithShape="0"/>
              </a:effectLst>
              <a:latin typeface="Agate-Bold" pitchFamily="2" charset="0"/>
            </a:endParaRPr>
          </a:p>
        </p:txBody>
      </p:sp>
      <p:grpSp>
        <p:nvGrpSpPr>
          <p:cNvPr id="2" name="Group 1"/>
          <p:cNvGrpSpPr/>
          <p:nvPr/>
        </p:nvGrpSpPr>
        <p:grpSpPr>
          <a:xfrm>
            <a:off x="338579" y="981165"/>
            <a:ext cx="2861821" cy="923835"/>
            <a:chOff x="338579" y="981165"/>
            <a:chExt cx="2861821" cy="923835"/>
          </a:xfrm>
        </p:grpSpPr>
        <p:sp>
          <p:nvSpPr>
            <p:cNvPr id="12" name="Rectangle 11"/>
            <p:cNvSpPr/>
            <p:nvPr/>
          </p:nvSpPr>
          <p:spPr>
            <a:xfrm>
              <a:off x="338579" y="1143000"/>
              <a:ext cx="2861821" cy="45719"/>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67557" y="1420223"/>
              <a:ext cx="923835" cy="45719"/>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2334" y="1188719"/>
              <a:ext cx="133466" cy="106681"/>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538978" y="0"/>
            <a:ext cx="5495039" cy="6894195"/>
          </a:xfrm>
          <a:prstGeom prst="rect">
            <a:avLst/>
          </a:prstGeom>
          <a:solidFill>
            <a:srgbClr val="66CCFF">
              <a:alpha val="17000"/>
            </a:srgbClr>
          </a:solidFill>
        </p:spPr>
        <p:txBody>
          <a:bodyPr wrap="square" rtlCol="0">
            <a:spAutoFit/>
          </a:bodyPr>
          <a:lstStyle/>
          <a:p>
            <a:pPr marL="285750" indent="-285750" algn="just">
              <a:buFont typeface="Wingdings" pitchFamily="2" charset="2"/>
              <a:buChar char="q"/>
            </a:pPr>
            <a:r>
              <a:rPr lang="en-US" sz="1700" b="1" dirty="0">
                <a:effectLst/>
                <a:latin typeface="+mj-lt"/>
              </a:rPr>
              <a:t>In today's world, there is an increasing trend of consumer goods made of plastic in the form of goods, materials and packaging. </a:t>
            </a:r>
            <a:endParaRPr lang="en-US" sz="1700" b="1" dirty="0" smtClean="0">
              <a:effectLst/>
              <a:latin typeface="+mj-lt"/>
            </a:endParaRPr>
          </a:p>
          <a:p>
            <a:pPr marL="285750" indent="-285750" algn="just">
              <a:buFont typeface="Wingdings" pitchFamily="2" charset="2"/>
              <a:buChar char="q"/>
            </a:pPr>
            <a:r>
              <a:rPr lang="en-US" sz="1700" b="1" dirty="0">
                <a:effectLst/>
                <a:latin typeface="+mj-lt"/>
              </a:rPr>
              <a:t>Plastics are increasingly used in the manufacture of electrical appliances and motor vehicles. Accordingly, with the modernization of people's lifestyle, the use of plastic products has increased</a:t>
            </a:r>
            <a:r>
              <a:rPr lang="en-US" sz="1700" b="1" dirty="0" smtClean="0">
                <a:effectLst/>
                <a:latin typeface="+mj-lt"/>
              </a:rPr>
              <a:t>.</a:t>
            </a:r>
          </a:p>
          <a:p>
            <a:pPr marL="285750" indent="-285750" algn="just">
              <a:buFont typeface="Wingdings" pitchFamily="2" charset="2"/>
              <a:buChar char="q"/>
            </a:pPr>
            <a:r>
              <a:rPr lang="en-US" sz="1700" b="1" dirty="0">
                <a:effectLst/>
                <a:latin typeface="+mj-lt"/>
              </a:rPr>
              <a:t>The word plastic is derived from the Greek word "plastikos" which means "ability to change shape without breaking</a:t>
            </a:r>
            <a:r>
              <a:rPr lang="en-US" sz="1700" b="1" dirty="0" smtClean="0">
                <a:effectLst/>
                <a:latin typeface="+mj-lt"/>
              </a:rPr>
              <a:t>".</a:t>
            </a:r>
          </a:p>
          <a:p>
            <a:pPr marL="285750" indent="-285750" algn="just">
              <a:buFont typeface="Wingdings" pitchFamily="2" charset="2"/>
              <a:buChar char="q"/>
            </a:pPr>
            <a:r>
              <a:rPr lang="en-US" sz="1700" b="1" dirty="0" smtClean="0">
                <a:effectLst/>
                <a:latin typeface="+mj-lt"/>
              </a:rPr>
              <a:t>Most </a:t>
            </a:r>
            <a:r>
              <a:rPr lang="en-US" sz="1700" b="1" dirty="0">
                <a:effectLst/>
                <a:latin typeface="+mj-lt"/>
              </a:rPr>
              <a:t>of the plastics we use are made from petrochemicals</a:t>
            </a:r>
            <a:r>
              <a:rPr lang="en-US" sz="1700" b="1" dirty="0" smtClean="0">
                <a:effectLst/>
                <a:latin typeface="+mj-lt"/>
              </a:rPr>
              <a:t>.</a:t>
            </a:r>
          </a:p>
          <a:p>
            <a:pPr marL="285750" indent="-285750" algn="just">
              <a:buFont typeface="Wingdings" pitchFamily="2" charset="2"/>
              <a:buChar char="q"/>
            </a:pPr>
            <a:r>
              <a:rPr lang="en-US" sz="1700" b="1" dirty="0" smtClean="0">
                <a:effectLst/>
                <a:latin typeface="+mj-lt"/>
              </a:rPr>
              <a:t> </a:t>
            </a:r>
            <a:r>
              <a:rPr lang="en-US" sz="1700" b="1" dirty="0">
                <a:effectLst/>
                <a:latin typeface="+mj-lt"/>
              </a:rPr>
              <a:t>Plastics with different properties are produced with additives such as polymers and color stabilizers. </a:t>
            </a:r>
            <a:endParaRPr lang="en-US" sz="1700" b="1" dirty="0" smtClean="0">
              <a:effectLst/>
              <a:latin typeface="+mj-lt"/>
            </a:endParaRPr>
          </a:p>
          <a:p>
            <a:pPr marL="285750" indent="-285750" algn="just">
              <a:buFont typeface="Wingdings" pitchFamily="2" charset="2"/>
              <a:buChar char="q"/>
            </a:pPr>
            <a:r>
              <a:rPr lang="en-US" sz="1700" b="1" dirty="0" smtClean="0">
                <a:effectLst/>
                <a:latin typeface="+mj-lt"/>
              </a:rPr>
              <a:t>using </a:t>
            </a:r>
            <a:r>
              <a:rPr lang="en-US" sz="1700" b="1" dirty="0">
                <a:effectLst/>
                <a:latin typeface="+mj-lt"/>
              </a:rPr>
              <a:t>And the fillers used in the production of plastic, the plastic is high in strength and does not react with water. </a:t>
            </a:r>
            <a:endParaRPr lang="en-US" sz="1700" b="1" dirty="0" smtClean="0">
              <a:effectLst/>
              <a:latin typeface="+mj-lt"/>
            </a:endParaRPr>
          </a:p>
          <a:p>
            <a:pPr marL="285750" indent="-285750" algn="just">
              <a:buFont typeface="Wingdings" pitchFamily="2" charset="2"/>
              <a:buChar char="q"/>
            </a:pPr>
            <a:r>
              <a:rPr lang="en-US" sz="1700" b="1" dirty="0" smtClean="0">
                <a:effectLst/>
                <a:latin typeface="+mj-lt"/>
              </a:rPr>
              <a:t>The </a:t>
            </a:r>
            <a:r>
              <a:rPr lang="en-US" sz="1700" b="1" dirty="0">
                <a:effectLst/>
                <a:latin typeface="+mj-lt"/>
              </a:rPr>
              <a:t>ability to buy at a low price for these reasons has rapidly spread in the plastic society.</a:t>
            </a:r>
          </a:p>
          <a:p>
            <a:pPr marL="285750" indent="-285750" algn="just">
              <a:buFont typeface="Wingdings" pitchFamily="2" charset="2"/>
              <a:buChar char="q"/>
            </a:pPr>
            <a:r>
              <a:rPr lang="en-US" sz="1700" b="1" dirty="0">
                <a:effectLst/>
                <a:latin typeface="+mj-lt"/>
              </a:rPr>
              <a:t>However, the adverse effects of plastic are that it does not decompose easily, is not reactive in water, and produces various gases when </a:t>
            </a:r>
            <a:r>
              <a:rPr lang="en-US" sz="1700" b="1" dirty="0" smtClean="0">
                <a:effectLst/>
                <a:latin typeface="+mj-lt"/>
              </a:rPr>
              <a:t>burned.</a:t>
            </a:r>
          </a:p>
          <a:p>
            <a:pPr marL="285750" indent="-285750" algn="just">
              <a:buFont typeface="Wingdings" pitchFamily="2" charset="2"/>
              <a:buChar char="q"/>
            </a:pPr>
            <a:r>
              <a:rPr lang="en-US" sz="1700" b="1" dirty="0" smtClean="0">
                <a:effectLst/>
                <a:latin typeface="+mj-lt"/>
              </a:rPr>
              <a:t> </a:t>
            </a:r>
            <a:r>
              <a:rPr lang="en-US" sz="1700" b="1" dirty="0">
                <a:effectLst/>
                <a:latin typeface="+mj-lt"/>
              </a:rPr>
              <a:t>Accordingly, the impact of plastic has become a major factor in creating massive environmental problems</a:t>
            </a:r>
            <a:r>
              <a:rPr lang="en-US" sz="1700" b="1" dirty="0" smtClean="0">
                <a:effectLst/>
                <a:latin typeface="+mj-lt"/>
              </a:rPr>
              <a:t>.</a:t>
            </a:r>
            <a:endParaRPr lang="en-US" sz="1700" b="1" dirty="0">
              <a:effectLst/>
              <a:latin typeface="+mj-lt"/>
            </a:endParaRPr>
          </a:p>
          <a:p>
            <a:pPr marL="285750" indent="-285750" algn="just">
              <a:buFont typeface="Wingdings" pitchFamily="2" charset="2"/>
              <a:buChar char="q"/>
            </a:pPr>
            <a:r>
              <a:rPr lang="en-US" sz="1700" b="1" dirty="0" smtClean="0">
                <a:effectLst/>
                <a:latin typeface="+mj-lt"/>
              </a:rPr>
              <a:t>Because </a:t>
            </a:r>
            <a:r>
              <a:rPr lang="en-US" sz="1700" b="1" dirty="0">
                <a:effectLst/>
                <a:latin typeface="+mj-lt"/>
              </a:rPr>
              <a:t>of these environmental impacts, plastic recycling is important.</a:t>
            </a:r>
          </a:p>
        </p:txBody>
      </p:sp>
      <p:sp>
        <p:nvSpPr>
          <p:cNvPr id="7" name="Slide Number Placeholder 6"/>
          <p:cNvSpPr>
            <a:spLocks noGrp="1"/>
          </p:cNvSpPr>
          <p:nvPr>
            <p:ph type="sldNum" sz="quarter" idx="12"/>
          </p:nvPr>
        </p:nvSpPr>
        <p:spPr/>
        <p:txBody>
          <a:bodyPr/>
          <a:lstStyle/>
          <a:p>
            <a:fld id="{E6F37956-924E-4602-A0F3-337F45A8052F}" type="slidenum">
              <a:rPr lang="en-US" smtClean="0"/>
              <a:t>3</a:t>
            </a:fld>
            <a:endParaRPr lang="en-US"/>
          </a:p>
        </p:txBody>
      </p:sp>
    </p:spTree>
    <p:extLst>
      <p:ext uri="{BB962C8B-B14F-4D97-AF65-F5344CB8AC3E}">
        <p14:creationId xmlns:p14="http://schemas.microsoft.com/office/powerpoint/2010/main" val="46987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Callout 3"/>
          <p:cNvSpPr/>
          <p:nvPr/>
        </p:nvSpPr>
        <p:spPr>
          <a:xfrm>
            <a:off x="1828800" y="34857"/>
            <a:ext cx="5334000" cy="1336743"/>
          </a:xfrm>
          <a:prstGeom prst="downArrowCallout">
            <a:avLst/>
          </a:prstGeom>
          <a:solidFill>
            <a:schemeClr val="tx2">
              <a:lumMod val="40000"/>
              <a:lumOff val="6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Problem </a:t>
            </a:r>
            <a:r>
              <a:rPr lang="en-US" sz="3200" b="1" dirty="0" smtClean="0">
                <a:ln w="900" cmpd="sng">
                  <a:no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Statement</a:t>
            </a:r>
          </a:p>
          <a:p>
            <a:pPr algn="ctr"/>
            <a:r>
              <a:rPr lang="en-US" sz="2000" b="1" smtClean="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                                      </a:t>
            </a:r>
            <a:r>
              <a:rPr lang="en-US" sz="2000" b="1" smtClean="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 </a:t>
            </a:r>
            <a:r>
              <a:rPr lang="en-US" sz="2000" b="1" dirty="0" smtClean="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of </a:t>
            </a:r>
            <a:r>
              <a:rPr lang="en-US" sz="2000" b="1" dirty="0" smtClean="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rPr>
              <a:t>Plastic Recycling</a:t>
            </a:r>
            <a:endParaRPr lang="en-US" sz="2000" b="1" dirty="0">
              <a:ln w="900" cmpd="sng">
                <a:solidFill>
                  <a:schemeClr val="accent1">
                    <a:satMod val="190000"/>
                    <a:alpha val="55000"/>
                  </a:schemeClr>
                </a:solidFill>
                <a:prstDash val="solid"/>
              </a:ln>
              <a:solidFill>
                <a:schemeClr val="accent1">
                  <a:satMod val="200000"/>
                  <a:tint val="3000"/>
                </a:schemeClr>
              </a:solidFill>
              <a:effectLst>
                <a:glow rad="139700">
                  <a:schemeClr val="accent5">
                    <a:satMod val="175000"/>
                    <a:alpha val="40000"/>
                  </a:schemeClr>
                </a:glow>
                <a:outerShdw blurRad="38100" dist="38100" dir="2700000" algn="tl">
                  <a:srgbClr val="000000">
                    <a:alpha val="43137"/>
                  </a:srgbClr>
                </a:outerShdw>
              </a:effectLst>
              <a:latin typeface="A Perfect Circle" pitchFamily="2" charset="0"/>
            </a:endParaRPr>
          </a:p>
        </p:txBody>
      </p:sp>
      <p:sp>
        <p:nvSpPr>
          <p:cNvPr id="10" name="Striped Right Arrow 9"/>
          <p:cNvSpPr/>
          <p:nvPr/>
        </p:nvSpPr>
        <p:spPr>
          <a:xfrm>
            <a:off x="152400" y="1103745"/>
            <a:ext cx="6705600" cy="914400"/>
          </a:xfrm>
          <a:prstGeom prst="striped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effectLst>
                  <a:outerShdw blurRad="38100" dist="38100" dir="2700000" algn="tl">
                    <a:srgbClr val="000000">
                      <a:alpha val="43137"/>
                    </a:srgbClr>
                  </a:outerShdw>
                </a:effectLst>
                <a:latin typeface="Adobe Fan Heiti Std B" pitchFamily="34" charset="-128"/>
                <a:ea typeface="Adobe Fan Heiti Std B" pitchFamily="34" charset="-128"/>
              </a:rPr>
              <a:t>What is the main problem of plastic?</a:t>
            </a:r>
            <a:endParaRPr lang="en-US" dirty="0">
              <a:solidFill>
                <a:schemeClr val="tx1"/>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Striped Right Arrow 12"/>
          <p:cNvSpPr/>
          <p:nvPr/>
        </p:nvSpPr>
        <p:spPr>
          <a:xfrm>
            <a:off x="143164" y="2877128"/>
            <a:ext cx="6705600" cy="914400"/>
          </a:xfrm>
          <a:prstGeom prst="striped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effectLst>
                  <a:outerShdw blurRad="38100" dist="38100" dir="2700000" algn="tl">
                    <a:srgbClr val="000000">
                      <a:alpha val="43137"/>
                    </a:srgbClr>
                  </a:outerShdw>
                </a:effectLst>
                <a:latin typeface="Adobe Fan Heiti Std B" pitchFamily="34" charset="-128"/>
                <a:ea typeface="Adobe Fan Heiti Std B" pitchFamily="34" charset="-128"/>
              </a:rPr>
              <a:t>How is plastic waste managed?</a:t>
            </a:r>
          </a:p>
        </p:txBody>
      </p:sp>
      <p:sp>
        <p:nvSpPr>
          <p:cNvPr id="11" name="Pentagon 10"/>
          <p:cNvSpPr/>
          <p:nvPr/>
        </p:nvSpPr>
        <p:spPr>
          <a:xfrm>
            <a:off x="743526" y="1939637"/>
            <a:ext cx="8095673" cy="1066800"/>
          </a:xfrm>
          <a:prstGeom prst="homePlate">
            <a:avLst/>
          </a:prstGeom>
          <a:gradFill flip="none" rotWithShape="1">
            <a:gsLst>
              <a:gs pos="0">
                <a:schemeClr val="accent6">
                  <a:tint val="66000"/>
                  <a:satMod val="160000"/>
                  <a:alpha val="0"/>
                  <a:lumMod val="0"/>
                  <a:lumOff val="100000"/>
                </a:schemeClr>
              </a:gs>
              <a:gs pos="82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effectLst/>
              </a:rPr>
              <a:t>The problem with plastics is that most of them are not biodegradable. It doesn't rot like paper or food, instead it can hide in the environment for hundreds of years. Every year, 400 million tons of plastic are produced, of which 40% is single-use.</a:t>
            </a:r>
          </a:p>
        </p:txBody>
      </p:sp>
      <p:sp>
        <p:nvSpPr>
          <p:cNvPr id="15" name="Striped Right Arrow 14"/>
          <p:cNvSpPr/>
          <p:nvPr/>
        </p:nvSpPr>
        <p:spPr>
          <a:xfrm>
            <a:off x="152400" y="4572000"/>
            <a:ext cx="6705600" cy="914400"/>
          </a:xfrm>
          <a:prstGeom prst="striped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effectLst>
                  <a:outerShdw blurRad="38100" dist="38100" dir="2700000" algn="tl">
                    <a:srgbClr val="000000">
                      <a:alpha val="43137"/>
                    </a:srgbClr>
                  </a:outerShdw>
                </a:effectLst>
                <a:latin typeface="Adobe Fan Heiti Std B" pitchFamily="34" charset="-128"/>
                <a:ea typeface="Adobe Fan Heiti Std B" pitchFamily="34" charset="-128"/>
              </a:rPr>
              <a:t>Why should Sri Lanka ban single-use plastics?</a:t>
            </a:r>
          </a:p>
        </p:txBody>
      </p:sp>
      <p:sp>
        <p:nvSpPr>
          <p:cNvPr id="14" name="Pentagon 13"/>
          <p:cNvSpPr/>
          <p:nvPr/>
        </p:nvSpPr>
        <p:spPr>
          <a:xfrm>
            <a:off x="743526" y="3657600"/>
            <a:ext cx="8095673" cy="1066800"/>
          </a:xfrm>
          <a:prstGeom prst="homePlate">
            <a:avLst/>
          </a:prstGeom>
          <a:gradFill flip="none" rotWithShape="1">
            <a:gsLst>
              <a:gs pos="0">
                <a:schemeClr val="accent6">
                  <a:tint val="66000"/>
                  <a:satMod val="160000"/>
                  <a:alpha val="0"/>
                  <a:lumMod val="0"/>
                  <a:lumOff val="100000"/>
                </a:schemeClr>
              </a:gs>
              <a:gs pos="82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effectLst/>
              </a:rPr>
              <a:t>In these waste management strategies, several are scientifically based, such as recycling, incineration, bioremediation, and landfills. These methods are established to have a clean environment and good plastic waste </a:t>
            </a:r>
            <a:r>
              <a:rPr lang="en-US" b="1" dirty="0" smtClean="0">
                <a:solidFill>
                  <a:schemeClr val="tx2">
                    <a:lumMod val="75000"/>
                  </a:schemeClr>
                </a:solidFill>
                <a:effectLst/>
              </a:rPr>
              <a:t>disposal.</a:t>
            </a:r>
            <a:endParaRPr lang="en-US" b="1" dirty="0">
              <a:solidFill>
                <a:schemeClr val="tx2">
                  <a:lumMod val="75000"/>
                </a:schemeClr>
              </a:solidFill>
              <a:effectLst/>
            </a:endParaRPr>
          </a:p>
        </p:txBody>
      </p:sp>
      <p:sp>
        <p:nvSpPr>
          <p:cNvPr id="16" name="Pentagon 15"/>
          <p:cNvSpPr/>
          <p:nvPr/>
        </p:nvSpPr>
        <p:spPr>
          <a:xfrm>
            <a:off x="743526" y="5334000"/>
            <a:ext cx="8095673" cy="1143000"/>
          </a:xfrm>
          <a:prstGeom prst="homePlate">
            <a:avLst/>
          </a:prstGeom>
          <a:gradFill flip="none" rotWithShape="1">
            <a:gsLst>
              <a:gs pos="0">
                <a:schemeClr val="accent6">
                  <a:tint val="66000"/>
                  <a:satMod val="160000"/>
                  <a:alpha val="0"/>
                  <a:lumMod val="0"/>
                  <a:lumOff val="100000"/>
                </a:schemeClr>
              </a:gs>
              <a:gs pos="82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effectLst/>
              </a:rPr>
              <a:t>Plastics have polluted beaches and created plastic islands in some oceans and become deadly for ocean species. Moreover, Micro plastics in the oceans, water, soil, food, body and the ecosystems have become a </a:t>
            </a:r>
            <a:r>
              <a:rPr lang="en-US" b="1" dirty="0" smtClean="0">
                <a:solidFill>
                  <a:schemeClr val="tx2">
                    <a:lumMod val="75000"/>
                  </a:schemeClr>
                </a:solidFill>
                <a:effectLst/>
              </a:rPr>
              <a:t>that </a:t>
            </a:r>
            <a:r>
              <a:rPr lang="en-US" b="1" dirty="0">
                <a:solidFill>
                  <a:schemeClr val="tx2">
                    <a:lumMod val="75000"/>
                  </a:schemeClr>
                </a:solidFill>
                <a:effectLst/>
              </a:rPr>
              <a:t>to the health of people and the planet.</a:t>
            </a:r>
          </a:p>
        </p:txBody>
      </p:sp>
      <p:sp>
        <p:nvSpPr>
          <p:cNvPr id="9" name="Slide Number Placeholder 8"/>
          <p:cNvSpPr>
            <a:spLocks noGrp="1"/>
          </p:cNvSpPr>
          <p:nvPr>
            <p:ph type="sldNum" sz="quarter" idx="12"/>
          </p:nvPr>
        </p:nvSpPr>
        <p:spPr>
          <a:xfrm>
            <a:off x="6477000" y="6294437"/>
            <a:ext cx="2133600" cy="365125"/>
          </a:xfrm>
        </p:spPr>
        <p:txBody>
          <a:bodyPr/>
          <a:lstStyle/>
          <a:p>
            <a:fld id="{E6F37956-924E-4602-A0F3-337F45A8052F}" type="slidenum">
              <a:rPr lang="en-US" smtClean="0"/>
              <a:t>4</a:t>
            </a:fld>
            <a:endParaRPr lang="en-US"/>
          </a:p>
        </p:txBody>
      </p:sp>
    </p:spTree>
    <p:extLst>
      <p:ext uri="{BB962C8B-B14F-4D97-AF65-F5344CB8AC3E}">
        <p14:creationId xmlns:p14="http://schemas.microsoft.com/office/powerpoint/2010/main" val="38563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ded Corner 4"/>
          <p:cNvSpPr/>
          <p:nvPr/>
        </p:nvSpPr>
        <p:spPr>
          <a:xfrm>
            <a:off x="6172200" y="3352800"/>
            <a:ext cx="2895600" cy="3124200"/>
          </a:xfrm>
          <a:prstGeom prst="foldedCorner">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ysClr val="windowText" lastClr="000000"/>
              </a:solidFill>
              <a:effectLst>
                <a:glow rad="127000">
                  <a:schemeClr val="bg1"/>
                </a:glow>
              </a:effectLst>
            </a:endParaRPr>
          </a:p>
          <a:p>
            <a:pPr algn="ctr"/>
            <a:endParaRPr lang="en-US" b="1" dirty="0" smtClean="0">
              <a:solidFill>
                <a:sysClr val="windowText" lastClr="000000"/>
              </a:solidFill>
              <a:effectLst>
                <a:glow rad="127000">
                  <a:schemeClr val="bg1"/>
                </a:glow>
                <a:outerShdw blurRad="38100" dist="38100" dir="2700000" algn="tl">
                  <a:srgbClr val="000000">
                    <a:alpha val="43137"/>
                  </a:srgbClr>
                </a:outerShdw>
              </a:effectLst>
              <a:latin typeface="Adobe Caslon Pro Bold" pitchFamily="18" charset="0"/>
            </a:endParaRPr>
          </a:p>
          <a:p>
            <a:pPr algn="ctr"/>
            <a:r>
              <a:rPr lang="en-US" b="1" dirty="0" smtClean="0">
                <a:solidFill>
                  <a:sysClr val="windowText" lastClr="000000"/>
                </a:solidFill>
                <a:effectLst>
                  <a:glow rad="127000">
                    <a:schemeClr val="bg1"/>
                  </a:glow>
                  <a:outerShdw blurRad="38100" dist="38100" dir="2700000" algn="tl">
                    <a:srgbClr val="000000">
                      <a:alpha val="43137"/>
                    </a:srgbClr>
                  </a:outerShdw>
                </a:effectLst>
                <a:latin typeface="Adobe Caslon Pro Bold" pitchFamily="18" charset="0"/>
              </a:rPr>
              <a:t>The </a:t>
            </a:r>
            <a:r>
              <a:rPr lang="en-US" b="1" dirty="0">
                <a:solidFill>
                  <a:sysClr val="windowText" lastClr="000000"/>
                </a:solidFill>
                <a:effectLst>
                  <a:glow rad="127000">
                    <a:schemeClr val="bg1"/>
                  </a:glow>
                  <a:outerShdw blurRad="38100" dist="38100" dir="2700000" algn="tl">
                    <a:srgbClr val="000000">
                      <a:alpha val="43137"/>
                    </a:srgbClr>
                  </a:outerShdw>
                </a:effectLst>
                <a:latin typeface="Adobe Caslon Pro Bold" pitchFamily="18" charset="0"/>
              </a:rPr>
              <a:t>goal of recycling plastic is to reduce high rates of plastic pollution while putting less pressure on virgin materials to produce brand new plastic products. This approach helps to conserve resources and diverts plastics from landfills or  such as oceans.</a:t>
            </a:r>
          </a:p>
        </p:txBody>
      </p:sp>
      <p:graphicFrame>
        <p:nvGraphicFramePr>
          <p:cNvPr id="4" name="Diagram 3"/>
          <p:cNvGraphicFramePr/>
          <p:nvPr>
            <p:extLst>
              <p:ext uri="{D42A27DB-BD31-4B8C-83A1-F6EECF244321}">
                <p14:modId xmlns:p14="http://schemas.microsoft.com/office/powerpoint/2010/main" val="1247186030"/>
              </p:ext>
            </p:extLst>
          </p:nvPr>
        </p:nvGraphicFramePr>
        <p:xfrm>
          <a:off x="457200" y="228600"/>
          <a:ext cx="6705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flipH="1">
            <a:off x="0" y="152400"/>
            <a:ext cx="762000" cy="6477000"/>
          </a:xfrm>
          <a:prstGeom prst="rect">
            <a:avLst/>
          </a:prstGeom>
          <a:gradFill flip="none" rotWithShape="1">
            <a:gsLst>
              <a:gs pos="0">
                <a:srgbClr val="66CCFF">
                  <a:shade val="30000"/>
                  <a:satMod val="115000"/>
                </a:srgbClr>
              </a:gs>
              <a:gs pos="50000">
                <a:srgbClr val="66CCFF">
                  <a:shade val="67500"/>
                  <a:satMod val="115000"/>
                </a:srgbClr>
              </a:gs>
              <a:gs pos="100000">
                <a:srgbClr val="66CCFF">
                  <a:shade val="100000"/>
                  <a:satMod val="115000"/>
                </a:srgbClr>
              </a:gs>
            </a:gsLst>
            <a:lin ang="5400000" scaled="1"/>
            <a:tileRect/>
          </a:gra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dirty="0" smtClean="0">
                <a:effectLst>
                  <a:glow rad="101600">
                    <a:schemeClr val="accent1">
                      <a:satMod val="175000"/>
                      <a:alpha val="40000"/>
                    </a:schemeClr>
                  </a:glow>
                </a:effectLst>
                <a:latin typeface="Times New Roman" pitchFamily="18" charset="0"/>
                <a:cs typeface="Times New Roman" pitchFamily="18" charset="0"/>
              </a:rPr>
              <a:t>Objectives of plastic recycling</a:t>
            </a:r>
            <a:endParaRPr lang="en-US" sz="3200" dirty="0">
              <a:effectLst>
                <a:glow rad="101600">
                  <a:schemeClr val="accent1">
                    <a:satMod val="175000"/>
                    <a:alpha val="40000"/>
                  </a:schemeClr>
                </a:glow>
              </a:effectLst>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E6F37956-924E-4602-A0F3-337F45A8052F}" type="slidenum">
              <a:rPr lang="en-US" smtClean="0"/>
              <a:t>5</a:t>
            </a:fld>
            <a:endParaRPr lang="en-US"/>
          </a:p>
        </p:txBody>
      </p:sp>
    </p:spTree>
    <p:extLst>
      <p:ext uri="{BB962C8B-B14F-4D97-AF65-F5344CB8AC3E}">
        <p14:creationId xmlns:p14="http://schemas.microsoft.com/office/powerpoint/2010/main" val="24835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lide Number Placeholder 104"/>
          <p:cNvSpPr>
            <a:spLocks noGrp="1"/>
          </p:cNvSpPr>
          <p:nvPr>
            <p:ph type="sldNum" sz="quarter" idx="12"/>
          </p:nvPr>
        </p:nvSpPr>
        <p:spPr/>
        <p:txBody>
          <a:bodyPr/>
          <a:lstStyle/>
          <a:p>
            <a:fld id="{E6F37956-924E-4602-A0F3-337F45A8052F}" type="slidenum">
              <a:rPr lang="en-US" smtClean="0"/>
              <a:t>6</a:t>
            </a:fld>
            <a:endParaRPr lang="en-US"/>
          </a:p>
        </p:txBody>
      </p:sp>
      <p:sp>
        <p:nvSpPr>
          <p:cNvPr id="69" name="Rectangle 68"/>
          <p:cNvSpPr/>
          <p:nvPr/>
        </p:nvSpPr>
        <p:spPr>
          <a:xfrm>
            <a:off x="643054" y="38100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Crushing &amp; Shredding</a:t>
            </a:r>
            <a:endParaRPr lang="en-US" sz="1600" b="1" dirty="0">
              <a:solidFill>
                <a:schemeClr val="tx1"/>
              </a:solidFill>
              <a:latin typeface="Adobe Caslon Pro" pitchFamily="18" charset="0"/>
            </a:endParaRPr>
          </a:p>
        </p:txBody>
      </p:sp>
      <p:sp>
        <p:nvSpPr>
          <p:cNvPr id="70" name="Rectangle 69"/>
          <p:cNvSpPr/>
          <p:nvPr/>
        </p:nvSpPr>
        <p:spPr>
          <a:xfrm>
            <a:off x="643054" y="44196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Cleaning</a:t>
            </a:r>
            <a:endParaRPr lang="en-US" sz="1600" b="1" dirty="0">
              <a:solidFill>
                <a:schemeClr val="tx1"/>
              </a:solidFill>
              <a:latin typeface="Adobe Caslon Pro" pitchFamily="18" charset="0"/>
            </a:endParaRPr>
          </a:p>
        </p:txBody>
      </p:sp>
      <p:sp>
        <p:nvSpPr>
          <p:cNvPr id="72" name="Rectangle 71"/>
          <p:cNvSpPr/>
          <p:nvPr/>
        </p:nvSpPr>
        <p:spPr>
          <a:xfrm>
            <a:off x="643054" y="50292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Drying</a:t>
            </a:r>
            <a:endParaRPr lang="en-US" sz="1600" b="1" dirty="0">
              <a:solidFill>
                <a:schemeClr val="tx1"/>
              </a:solidFill>
              <a:latin typeface="Adobe Caslon Pro" pitchFamily="18" charset="0"/>
            </a:endParaRPr>
          </a:p>
        </p:txBody>
      </p:sp>
      <p:sp>
        <p:nvSpPr>
          <p:cNvPr id="73" name="Rectangle 72"/>
          <p:cNvSpPr/>
          <p:nvPr/>
        </p:nvSpPr>
        <p:spPr>
          <a:xfrm>
            <a:off x="643054" y="56388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Granulation</a:t>
            </a:r>
            <a:endParaRPr lang="en-US" sz="1600" b="1" dirty="0">
              <a:solidFill>
                <a:schemeClr val="tx1"/>
              </a:solidFill>
              <a:latin typeface="Adobe Caslon Pro" pitchFamily="18" charset="0"/>
            </a:endParaRPr>
          </a:p>
        </p:txBody>
      </p:sp>
      <p:sp>
        <p:nvSpPr>
          <p:cNvPr id="5" name="Rectangle 4"/>
          <p:cNvSpPr/>
          <p:nvPr/>
        </p:nvSpPr>
        <p:spPr>
          <a:xfrm>
            <a:off x="609600" y="152400"/>
            <a:ext cx="2209800" cy="762000"/>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Reclamation of thermoplastic domestic waste</a:t>
            </a:r>
            <a:endParaRPr lang="en-US" sz="1600" b="1" dirty="0">
              <a:solidFill>
                <a:schemeClr val="tx1"/>
              </a:solidFill>
              <a:latin typeface="Adobe Caslon Pro" pitchFamily="18" charset="0"/>
            </a:endParaRPr>
          </a:p>
        </p:txBody>
      </p:sp>
      <p:sp>
        <p:nvSpPr>
          <p:cNvPr id="63" name="Rectangle 62"/>
          <p:cNvSpPr/>
          <p:nvPr/>
        </p:nvSpPr>
        <p:spPr>
          <a:xfrm>
            <a:off x="609600" y="12192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Cleaning</a:t>
            </a:r>
            <a:endParaRPr lang="en-US" sz="1600" b="1" dirty="0">
              <a:solidFill>
                <a:schemeClr val="tx1"/>
              </a:solidFill>
              <a:latin typeface="Adobe Caslon Pro" pitchFamily="18" charset="0"/>
            </a:endParaRPr>
          </a:p>
        </p:txBody>
      </p:sp>
      <p:sp>
        <p:nvSpPr>
          <p:cNvPr id="64" name="Rectangle 63"/>
          <p:cNvSpPr/>
          <p:nvPr/>
        </p:nvSpPr>
        <p:spPr>
          <a:xfrm>
            <a:off x="609600" y="18288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Drying</a:t>
            </a:r>
            <a:endParaRPr lang="en-US" sz="1600" b="1" dirty="0">
              <a:solidFill>
                <a:schemeClr val="tx1"/>
              </a:solidFill>
              <a:latin typeface="Adobe Caslon Pro" pitchFamily="18" charset="0"/>
            </a:endParaRPr>
          </a:p>
        </p:txBody>
      </p:sp>
      <p:sp>
        <p:nvSpPr>
          <p:cNvPr id="66" name="Rectangle 65"/>
          <p:cNvSpPr/>
          <p:nvPr/>
        </p:nvSpPr>
        <p:spPr>
          <a:xfrm>
            <a:off x="609600" y="24384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Filtering for resin type</a:t>
            </a:r>
            <a:endParaRPr lang="en-US" sz="1600" b="1" dirty="0">
              <a:solidFill>
                <a:schemeClr val="tx1"/>
              </a:solidFill>
              <a:latin typeface="Adobe Caslon Pro" pitchFamily="18" charset="0"/>
            </a:endParaRPr>
          </a:p>
        </p:txBody>
      </p:sp>
      <p:sp>
        <p:nvSpPr>
          <p:cNvPr id="67" name="Rectangle 66"/>
          <p:cNvSpPr/>
          <p:nvPr/>
        </p:nvSpPr>
        <p:spPr>
          <a:xfrm>
            <a:off x="609600" y="3124200"/>
            <a:ext cx="2209800" cy="259266"/>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dobe Caslon Pro" pitchFamily="18" charset="0"/>
              </a:rPr>
              <a:t>Filtering for </a:t>
            </a:r>
            <a:r>
              <a:rPr lang="en-US" sz="1600" b="1" dirty="0" smtClean="0">
                <a:solidFill>
                  <a:schemeClr val="tx1"/>
                </a:solidFill>
                <a:latin typeface="Adobe Caslon Pro" pitchFamily="18" charset="0"/>
              </a:rPr>
              <a:t>size</a:t>
            </a:r>
            <a:endParaRPr lang="en-US" sz="1600" b="1" dirty="0">
              <a:solidFill>
                <a:schemeClr val="tx1"/>
              </a:solidFill>
              <a:latin typeface="Adobe Caslon Pro" pitchFamily="18" charset="0"/>
            </a:endParaRPr>
          </a:p>
        </p:txBody>
      </p:sp>
      <p:sp>
        <p:nvSpPr>
          <p:cNvPr id="74" name="Rectangle 73"/>
          <p:cNvSpPr/>
          <p:nvPr/>
        </p:nvSpPr>
        <p:spPr>
          <a:xfrm>
            <a:off x="609600" y="6096000"/>
            <a:ext cx="2209800" cy="533400"/>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Extrusion to form bulk component</a:t>
            </a:r>
            <a:endParaRPr lang="en-US" sz="1600" b="1" dirty="0">
              <a:solidFill>
                <a:schemeClr val="tx1"/>
              </a:solidFill>
              <a:latin typeface="Adobe Caslon Pro" pitchFamily="18" charset="0"/>
            </a:endParaRPr>
          </a:p>
        </p:txBody>
      </p:sp>
      <p:cxnSp>
        <p:nvCxnSpPr>
          <p:cNvPr id="18" name="Straight Arrow Connector 17"/>
          <p:cNvCxnSpPr>
            <a:stCxn id="5" idx="2"/>
            <a:endCxn id="63" idx="0"/>
          </p:cNvCxnSpPr>
          <p:nvPr/>
        </p:nvCxnSpPr>
        <p:spPr>
          <a:xfrm>
            <a:off x="1714500" y="914400"/>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734015" y="1478466"/>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6" idx="2"/>
          </p:cNvCxnSpPr>
          <p:nvPr/>
        </p:nvCxnSpPr>
        <p:spPr>
          <a:xfrm flipH="1">
            <a:off x="1700561" y="2697666"/>
            <a:ext cx="13939" cy="426534"/>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67" idx="2"/>
          </p:cNvCxnSpPr>
          <p:nvPr/>
        </p:nvCxnSpPr>
        <p:spPr>
          <a:xfrm flipH="1">
            <a:off x="1700561" y="3383466"/>
            <a:ext cx="13939" cy="426534"/>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683834" y="4069266"/>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1683834" y="4678866"/>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672683" y="5288466"/>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1672683" y="5791200"/>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3429000" y="3203653"/>
            <a:ext cx="2209800" cy="762000"/>
          </a:xfrm>
          <a:prstGeom prst="rect">
            <a:avLst/>
          </a:prstGeom>
          <a:solidFill>
            <a:schemeClr val="accent6">
              <a:lumMod val="20000"/>
              <a:lumOff val="80000"/>
            </a:schemeClr>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dobe Caslon Pro" pitchFamily="18" charset="0"/>
              </a:rPr>
              <a:t>Reclamation of industrial waste plastic</a:t>
            </a:r>
            <a:endParaRPr lang="en-US" sz="1600" b="1" dirty="0">
              <a:solidFill>
                <a:schemeClr val="tx1"/>
              </a:solidFill>
              <a:latin typeface="Adobe Caslon Pro" pitchFamily="18" charset="0"/>
            </a:endParaRPr>
          </a:p>
        </p:txBody>
      </p:sp>
      <p:cxnSp>
        <p:nvCxnSpPr>
          <p:cNvPr id="29" name="Straight Connector 28"/>
          <p:cNvCxnSpPr>
            <a:stCxn id="107" idx="2"/>
          </p:cNvCxnSpPr>
          <p:nvPr/>
        </p:nvCxnSpPr>
        <p:spPr>
          <a:xfrm>
            <a:off x="4533900" y="3965653"/>
            <a:ext cx="0" cy="1802780"/>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852854" y="5768433"/>
            <a:ext cx="1681046" cy="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34135" y="4303807"/>
            <a:ext cx="461665" cy="1110110"/>
          </a:xfrm>
          <a:prstGeom prst="rect">
            <a:avLst/>
          </a:prstGeom>
          <a:solidFill>
            <a:schemeClr val="accent6">
              <a:lumMod val="20000"/>
              <a:lumOff val="80000"/>
            </a:schemeClr>
          </a:solidFill>
          <a:ln>
            <a:noFill/>
          </a:ln>
          <a:effectLst>
            <a:reflection blurRad="6350" stA="50000" endA="300" endPos="55000" dir="5400000" sy="-100000" algn="bl" rotWithShape="0"/>
          </a:effectLst>
        </p:spPr>
        <p:txBody>
          <a:bodyPr vert="vert270" wrap="square" rtlCol="0">
            <a:spAutoFit/>
          </a:bodyPr>
          <a:lstStyle/>
          <a:p>
            <a:r>
              <a:rPr lang="en-US" dirty="0" smtClean="0"/>
              <a:t>If needed</a:t>
            </a:r>
            <a:endParaRPr lang="en-US" dirty="0"/>
          </a:p>
        </p:txBody>
      </p:sp>
      <p:sp>
        <p:nvSpPr>
          <p:cNvPr id="33" name="Left Arrow 32"/>
          <p:cNvSpPr/>
          <p:nvPr/>
        </p:nvSpPr>
        <p:spPr>
          <a:xfrm>
            <a:off x="3429000" y="1066800"/>
            <a:ext cx="4648200" cy="1326066"/>
          </a:xfrm>
          <a:prstGeom prst="leftArrow">
            <a:avLst/>
          </a:prstGeom>
          <a:solidFill>
            <a:schemeClr val="accent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dobe Caslon Pro Bold" pitchFamily="18" charset="0"/>
              </a:rPr>
              <a:t>Methodology</a:t>
            </a:r>
            <a:endParaRPr lang="en-US" sz="3200" dirty="0">
              <a:solidFill>
                <a:schemeClr val="tx1"/>
              </a:solidFill>
              <a:latin typeface="Adobe Caslon Pro Bold" pitchFamily="18" charset="0"/>
            </a:endParaRPr>
          </a:p>
        </p:txBody>
      </p:sp>
      <p:cxnSp>
        <p:nvCxnSpPr>
          <p:cNvPr id="28" name="Straight Arrow Connector 27"/>
          <p:cNvCxnSpPr/>
          <p:nvPr/>
        </p:nvCxnSpPr>
        <p:spPr>
          <a:xfrm>
            <a:off x="1720076" y="2133600"/>
            <a:ext cx="0" cy="304800"/>
          </a:xfrm>
          <a:prstGeom prst="straightConnector1">
            <a:avLst/>
          </a:prstGeom>
          <a:ln w="38100">
            <a:solidFill>
              <a:srgbClr val="C00000"/>
            </a:solid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40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F37956-924E-4602-A0F3-337F45A8052F}" type="slidenum">
              <a:rPr lang="en-US" smtClean="0"/>
              <a:t>7</a:t>
            </a:fld>
            <a:endParaRPr lang="en-US"/>
          </a:p>
        </p:txBody>
      </p:sp>
      <p:sp>
        <p:nvSpPr>
          <p:cNvPr id="4" name="TextBox 3"/>
          <p:cNvSpPr txBox="1"/>
          <p:nvPr/>
        </p:nvSpPr>
        <p:spPr>
          <a:xfrm>
            <a:off x="228600" y="228600"/>
            <a:ext cx="8153400" cy="5847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r>
              <a:rPr lang="en-US" sz="3200" b="1" dirty="0" smtClean="0">
                <a:solidFill>
                  <a:schemeClr val="bg1"/>
                </a:solidFill>
                <a:effectLst>
                  <a:outerShdw blurRad="38100" dist="38100" dir="2700000" algn="tl">
                    <a:srgbClr val="000000">
                      <a:alpha val="43137"/>
                    </a:srgbClr>
                  </a:outerShdw>
                </a:effectLst>
                <a:latin typeface="Adobe Fangsong Std R" pitchFamily="18" charset="-128"/>
                <a:ea typeface="Adobe Fangsong Std R" pitchFamily="18" charset="-128"/>
              </a:rPr>
              <a:t>Plastic recycling process</a:t>
            </a:r>
            <a:endParaRPr lang="en-US" sz="3200" b="1" dirty="0">
              <a:solidFill>
                <a:schemeClr val="bg1"/>
              </a:solidFill>
              <a:effectLst>
                <a:outerShdw blurRad="38100" dist="38100" dir="2700000" algn="tl">
                  <a:srgbClr val="000000">
                    <a:alpha val="43137"/>
                  </a:srgbClr>
                </a:outerShdw>
              </a:effectLst>
              <a:latin typeface="Adobe Fangsong Std R" pitchFamily="18" charset="-128"/>
              <a:ea typeface="Adobe Fangsong Std R" pitchFamily="18"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75" y="914400"/>
            <a:ext cx="5734050" cy="570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746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6F37956-924E-4602-A0F3-337F45A8052F}" type="slidenum">
              <a:rPr lang="en-US" smtClean="0"/>
              <a:t>8</a:t>
            </a:fld>
            <a:endParaRPr lang="en-US"/>
          </a:p>
        </p:txBody>
      </p:sp>
      <p:sp>
        <p:nvSpPr>
          <p:cNvPr id="5" name="TextBox 4"/>
          <p:cNvSpPr txBox="1"/>
          <p:nvPr/>
        </p:nvSpPr>
        <p:spPr>
          <a:xfrm>
            <a:off x="0" y="-6927"/>
            <a:ext cx="8077200" cy="1323439"/>
          </a:xfrm>
          <a:prstGeom prst="rect">
            <a:avLst/>
          </a:prstGeom>
          <a:gradFill>
            <a:gsLst>
              <a:gs pos="0">
                <a:srgbClr val="33CCCC">
                  <a:tint val="66000"/>
                  <a:satMod val="160000"/>
                  <a:lumMod val="0"/>
                  <a:lumOff val="100000"/>
                </a:srgbClr>
              </a:gs>
              <a:gs pos="100000">
                <a:srgbClr val="33CCCC">
                  <a:tint val="23500"/>
                  <a:satMod val="160000"/>
                </a:srgbClr>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4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Methodology </a:t>
            </a:r>
          </a:p>
          <a:p>
            <a:r>
              <a:rPr lang="en-US" sz="4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 </a:t>
            </a:r>
            <a:r>
              <a:rPr lang="en-US" sz="4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               </a:t>
            </a:r>
            <a:r>
              <a:rPr lang="en-US" sz="20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Of Plastic Recycling</a:t>
            </a:r>
            <a:endParaRPr lang="en-US" sz="2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endParaRPr>
          </a:p>
        </p:txBody>
      </p:sp>
      <p:sp>
        <p:nvSpPr>
          <p:cNvPr id="6" name="TextBox 5"/>
          <p:cNvSpPr txBox="1"/>
          <p:nvPr/>
        </p:nvSpPr>
        <p:spPr>
          <a:xfrm>
            <a:off x="834736" y="1828800"/>
            <a:ext cx="5791200" cy="3139321"/>
          </a:xfrm>
          <a:prstGeom prst="rect">
            <a:avLst/>
          </a:prstGeom>
          <a:noFill/>
        </p:spPr>
        <p:txBody>
          <a:bodyPr wrap="square" rtlCol="0">
            <a:spAutoFit/>
          </a:bodyPr>
          <a:lstStyle/>
          <a:p>
            <a:pPr marL="285750" indent="-285750">
              <a:buFont typeface="Wingdings" pitchFamily="2" charset="2"/>
              <a:buChar char="v"/>
            </a:pPr>
            <a:r>
              <a:rPr lang="en-US" dirty="0" smtClean="0">
                <a:ln w="900" cmpd="sng">
                  <a:solidFill>
                    <a:schemeClr val="accent1">
                      <a:satMod val="190000"/>
                      <a:alpha val="55000"/>
                    </a:schemeClr>
                  </a:solidFill>
                  <a:prstDash val="solid"/>
                </a:ln>
                <a:effectLst>
                  <a:innerShdw blurRad="63500" dist="50800" dir="10800000">
                    <a:prstClr val="black">
                      <a:alpha val="50000"/>
                    </a:prstClr>
                  </a:innerShdw>
                </a:effectLst>
                <a:latin typeface="Adobe Kaiti Std R" pitchFamily="18" charset="-128"/>
                <a:ea typeface="Adobe Kaiti Std R" pitchFamily="18" charset="-128"/>
              </a:rPr>
              <a:t>All the plastics collected from the environment are collected in factories where these plastics are reformed under high heat. This process is done in several stages.</a:t>
            </a:r>
          </a:p>
          <a:p>
            <a:pPr marL="285750" indent="-285750">
              <a:buFont typeface="Wingdings" pitchFamily="2" charset="2"/>
              <a:buChar char="q"/>
            </a:pP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dobe Kaiti Std R" pitchFamily="18" charset="-128"/>
              <a:ea typeface="Adobe Kaiti Std R" pitchFamily="18" charset="-128"/>
            </a:endParaRPr>
          </a:p>
          <a:p>
            <a:pPr marL="285750" indent="-285750">
              <a:lnSpc>
                <a:spcPct val="150000"/>
              </a:lnSpc>
              <a:buFont typeface="Wingdings" pitchFamily="2" charset="2"/>
              <a:buChar char="q"/>
            </a:pPr>
            <a:r>
              <a:rPr lang="en-US" b="1" dirty="0" smtClean="0">
                <a:ln w="17780" cmpd="sng">
                  <a:solidFill>
                    <a:schemeClr val="tx2"/>
                  </a:solidFill>
                  <a:prstDash val="solid"/>
                  <a:miter lim="800000"/>
                </a:ln>
                <a:solidFill>
                  <a:schemeClr val="tx2">
                    <a:lumMod val="75000"/>
                  </a:schemeClr>
                </a:solidFill>
                <a:latin typeface="Adobe Kaiti Std R" pitchFamily="18" charset="-128"/>
                <a:ea typeface="Adobe Kaiti Std R" pitchFamily="18" charset="-128"/>
              </a:rPr>
              <a:t>Collecting  plastic</a:t>
            </a:r>
          </a:p>
          <a:p>
            <a:pPr marL="285750" indent="-285750">
              <a:lnSpc>
                <a:spcPct val="150000"/>
              </a:lnSpc>
              <a:buFont typeface="Wingdings" pitchFamily="2" charset="2"/>
              <a:buChar char="q"/>
            </a:pPr>
            <a:r>
              <a:rPr lang="en-US" b="1" dirty="0" smtClean="0">
                <a:ln w="17780" cmpd="sng">
                  <a:solidFill>
                    <a:schemeClr val="tx2"/>
                  </a:solidFill>
                  <a:prstDash val="solid"/>
                  <a:miter lim="800000"/>
                </a:ln>
                <a:solidFill>
                  <a:schemeClr val="tx2">
                    <a:lumMod val="75000"/>
                  </a:schemeClr>
                </a:solidFill>
                <a:latin typeface="Adobe Kaiti Std R" pitchFamily="18" charset="-128"/>
                <a:ea typeface="Adobe Kaiti Std R" pitchFamily="18" charset="-128"/>
              </a:rPr>
              <a:t>Sending through collected plastic machines</a:t>
            </a:r>
          </a:p>
          <a:p>
            <a:pPr marL="285750" indent="-285750">
              <a:lnSpc>
                <a:spcPct val="150000"/>
              </a:lnSpc>
              <a:buFont typeface="Wingdings" pitchFamily="2" charset="2"/>
              <a:buChar char="q"/>
            </a:pPr>
            <a:r>
              <a:rPr lang="en-US" b="1" dirty="0" smtClean="0">
                <a:ln w="17780" cmpd="sng">
                  <a:solidFill>
                    <a:schemeClr val="tx2"/>
                  </a:solidFill>
                  <a:prstDash val="solid"/>
                  <a:miter lim="800000"/>
                </a:ln>
                <a:solidFill>
                  <a:schemeClr val="tx2">
                    <a:lumMod val="75000"/>
                  </a:schemeClr>
                </a:solidFill>
                <a:latin typeface="Adobe Kaiti Std R" pitchFamily="18" charset="-128"/>
                <a:ea typeface="Adobe Kaiti Std R" pitchFamily="18" charset="-128"/>
              </a:rPr>
              <a:t>Shredding of plastic</a:t>
            </a:r>
          </a:p>
          <a:p>
            <a:pPr marL="285750" indent="-285750">
              <a:lnSpc>
                <a:spcPct val="150000"/>
              </a:lnSpc>
              <a:buFont typeface="Wingdings" pitchFamily="2" charset="2"/>
              <a:buChar char="q"/>
            </a:pPr>
            <a:r>
              <a:rPr lang="en-US" b="1" dirty="0" smtClean="0">
                <a:ln w="17780" cmpd="sng">
                  <a:solidFill>
                    <a:schemeClr val="tx2"/>
                  </a:solidFill>
                  <a:prstDash val="solid"/>
                  <a:miter lim="800000"/>
                </a:ln>
                <a:solidFill>
                  <a:schemeClr val="tx2">
                    <a:lumMod val="75000"/>
                  </a:schemeClr>
                </a:solidFill>
                <a:latin typeface="Adobe Kaiti Std R" pitchFamily="18" charset="-128"/>
                <a:ea typeface="Adobe Kaiti Std R" pitchFamily="18" charset="-128"/>
              </a:rPr>
              <a:t>Making plastics reusable ( recycling )</a:t>
            </a:r>
            <a:endParaRPr lang="en-US" dirty="0">
              <a:ln w="17780" cmpd="sng">
                <a:solidFill>
                  <a:schemeClr val="tx2"/>
                </a:solidFill>
                <a:prstDash val="solid"/>
                <a:miter lim="800000"/>
              </a:ln>
              <a:solidFill>
                <a:schemeClr val="tx2">
                  <a:lumMod val="75000"/>
                </a:schemeClr>
              </a:solidFill>
              <a:latin typeface="Adobe Kaiti Std R" pitchFamily="18" charset="-128"/>
              <a:ea typeface="Adobe Kaiti Std R" pitchFamily="18" charset="-128"/>
            </a:endParaRPr>
          </a:p>
        </p:txBody>
      </p:sp>
    </p:spTree>
    <p:extLst>
      <p:ext uri="{BB962C8B-B14F-4D97-AF65-F5344CB8AC3E}">
        <p14:creationId xmlns:p14="http://schemas.microsoft.com/office/powerpoint/2010/main" val="235432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F37956-924E-4602-A0F3-337F45A8052F}" type="slidenum">
              <a:rPr lang="en-US" smtClean="0"/>
              <a:t>9</a:t>
            </a:fld>
            <a:endParaRPr lang="en-US"/>
          </a:p>
        </p:txBody>
      </p:sp>
      <p:sp>
        <p:nvSpPr>
          <p:cNvPr id="3" name="Rectangle 2"/>
          <p:cNvSpPr/>
          <p:nvPr/>
        </p:nvSpPr>
        <p:spPr>
          <a:xfrm rot="16200000">
            <a:off x="-2166621" y="3035300"/>
            <a:ext cx="5354320" cy="655320"/>
          </a:xfrm>
          <a:prstGeom prst="rect">
            <a:avLst/>
          </a:prstGeom>
          <a:solidFill>
            <a:schemeClr val="accent5">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ysClr val="windowText" lastClr="000000"/>
              </a:solidFill>
              <a:latin typeface="Adobe Fangsong Std R" pitchFamily="18" charset="-128"/>
              <a:ea typeface="Adobe Fangsong Std R" pitchFamily="18" charset="-128"/>
            </a:endParaRPr>
          </a:p>
          <a:p>
            <a:pPr algn="ctr"/>
            <a:r>
              <a:rPr lang="en-US" sz="2400" b="1" dirty="0" smtClean="0">
                <a:solidFill>
                  <a:sysClr val="windowText" lastClr="000000"/>
                </a:solidFill>
                <a:latin typeface="Adobe Fangsong Std R" pitchFamily="18" charset="-128"/>
                <a:ea typeface="Adobe Fangsong Std R" pitchFamily="18" charset="-128"/>
              </a:rPr>
              <a:t>How to collect Plastics at home</a:t>
            </a:r>
          </a:p>
          <a:p>
            <a:pPr algn="ctr"/>
            <a:endParaRPr lang="en-US" dirty="0"/>
          </a:p>
        </p:txBody>
      </p:sp>
      <p:sp>
        <p:nvSpPr>
          <p:cNvPr id="4" name="TextBox 3"/>
          <p:cNvSpPr txBox="1"/>
          <p:nvPr/>
        </p:nvSpPr>
        <p:spPr>
          <a:xfrm>
            <a:off x="1219200" y="228600"/>
            <a:ext cx="6477000" cy="584775"/>
          </a:xfrm>
          <a:prstGeom prst="rect">
            <a:avLst/>
          </a:prstGeom>
          <a:noFill/>
        </p:spPr>
        <p:txBody>
          <a:bodyPr wrap="square" rtlCol="0">
            <a:spAutoFit/>
          </a:bodyPr>
          <a:lstStyle/>
          <a:p>
            <a:r>
              <a:rPr lang="en-US" sz="1600" b="1" dirty="0" smtClean="0">
                <a:solidFill>
                  <a:schemeClr val="accent4">
                    <a:lumMod val="50000"/>
                  </a:schemeClr>
                </a:solidFill>
                <a:latin typeface="Adobe Fangsong Std R" pitchFamily="18" charset="-128"/>
                <a:ea typeface="Adobe Fangsong Std R" pitchFamily="18" charset="-128"/>
              </a:rPr>
              <a:t>CEJ Conducted On Household Survey On Plastic Waste Management With The Participation Of  200 Households.</a:t>
            </a:r>
            <a:endParaRPr lang="en-US" sz="1600" b="1" dirty="0">
              <a:solidFill>
                <a:schemeClr val="accent4">
                  <a:lumMod val="50000"/>
                </a:schemeClr>
              </a:solidFill>
              <a:latin typeface="Adobe Fangsong Std R" pitchFamily="18" charset="-128"/>
              <a:ea typeface="Adobe Fangsong Std R" pitchFamily="18"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1524000"/>
            <a:ext cx="2714625" cy="3295650"/>
          </a:xfrm>
          <a:prstGeom prst="rect">
            <a:avLst/>
          </a:prstGeom>
        </p:spPr>
      </p:pic>
      <p:sp>
        <p:nvSpPr>
          <p:cNvPr id="7" name="TextBox 6"/>
          <p:cNvSpPr txBox="1"/>
          <p:nvPr/>
        </p:nvSpPr>
        <p:spPr>
          <a:xfrm>
            <a:off x="4427220" y="1219200"/>
            <a:ext cx="4152900" cy="4031873"/>
          </a:xfrm>
          <a:prstGeom prst="rect">
            <a:avLst/>
          </a:prstGeom>
          <a:noFill/>
        </p:spPr>
        <p:txBody>
          <a:bodyPr wrap="square" rtlCol="0">
            <a:spAutoFit/>
          </a:bodyPr>
          <a:lstStyle/>
          <a:p>
            <a:pPr marL="285750" indent="-285750">
              <a:buFont typeface="Wingdings" pitchFamily="2" charset="2"/>
              <a:buChar char="v"/>
            </a:pPr>
            <a:r>
              <a:rPr lang="en-US" sz="1600" dirty="0">
                <a:solidFill>
                  <a:schemeClr val="accent4">
                    <a:lumMod val="50000"/>
                  </a:schemeClr>
                </a:solidFill>
              </a:rPr>
              <a:t>The summary of responses is given below. </a:t>
            </a:r>
            <a:endParaRPr lang="en-US" sz="1600" dirty="0" smtClean="0">
              <a:solidFill>
                <a:schemeClr val="accent4">
                  <a:lumMod val="50000"/>
                </a:schemeClr>
              </a:solidFill>
            </a:endParaRPr>
          </a:p>
          <a:p>
            <a:endParaRPr lang="en-US" sz="1600" dirty="0">
              <a:solidFill>
                <a:schemeClr val="accent4">
                  <a:lumMod val="50000"/>
                </a:schemeClr>
              </a:solidFill>
            </a:endParaRPr>
          </a:p>
          <a:p>
            <a:pPr marL="285750" indent="-285750">
              <a:buFont typeface="Wingdings" pitchFamily="2" charset="2"/>
              <a:buChar char="v"/>
            </a:pPr>
            <a:r>
              <a:rPr lang="en-US" sz="1600" dirty="0" smtClean="0">
                <a:solidFill>
                  <a:schemeClr val="accent4">
                    <a:lumMod val="50000"/>
                  </a:schemeClr>
                </a:solidFill>
              </a:rPr>
              <a:t>40</a:t>
            </a:r>
            <a:r>
              <a:rPr lang="en-US" sz="1600" dirty="0">
                <a:solidFill>
                  <a:schemeClr val="accent4">
                    <a:lumMod val="50000"/>
                  </a:schemeClr>
                </a:solidFill>
              </a:rPr>
              <a:t>% respondents carry own bag for shopping </a:t>
            </a:r>
            <a:r>
              <a:rPr lang="en-US" sz="1600" dirty="0" smtClean="0">
                <a:solidFill>
                  <a:schemeClr val="accent4">
                    <a:lumMod val="50000"/>
                  </a:schemeClr>
                </a:solidFill>
              </a:rPr>
              <a:t>.</a:t>
            </a:r>
          </a:p>
          <a:p>
            <a:endParaRPr lang="en-US" sz="1600" dirty="0" smtClean="0">
              <a:solidFill>
                <a:schemeClr val="accent4">
                  <a:lumMod val="50000"/>
                </a:schemeClr>
              </a:solidFill>
            </a:endParaRPr>
          </a:p>
          <a:p>
            <a:pPr marL="285750" indent="-285750">
              <a:buFont typeface="Wingdings" pitchFamily="2" charset="2"/>
              <a:buChar char="v"/>
            </a:pPr>
            <a:r>
              <a:rPr lang="en-US" sz="1600" dirty="0" smtClean="0">
                <a:solidFill>
                  <a:schemeClr val="accent4">
                    <a:lumMod val="50000"/>
                  </a:schemeClr>
                </a:solidFill>
              </a:rPr>
              <a:t> </a:t>
            </a:r>
            <a:r>
              <a:rPr lang="en-US" sz="1600" dirty="0">
                <a:solidFill>
                  <a:schemeClr val="accent4">
                    <a:lumMod val="50000"/>
                  </a:schemeClr>
                </a:solidFill>
              </a:rPr>
              <a:t>75% of the people use 1-10 plastic bags weekly. </a:t>
            </a:r>
            <a:r>
              <a:rPr lang="en-US" sz="1600" dirty="0" smtClean="0">
                <a:solidFill>
                  <a:schemeClr val="accent4">
                    <a:lumMod val="50000"/>
                  </a:schemeClr>
                </a:solidFill>
              </a:rPr>
              <a:t> </a:t>
            </a:r>
            <a:r>
              <a:rPr lang="en-US" sz="1600" dirty="0">
                <a:solidFill>
                  <a:schemeClr val="accent4">
                    <a:lumMod val="50000"/>
                  </a:schemeClr>
                </a:solidFill>
              </a:rPr>
              <a:t>82.7% separated plastic waste from other waste</a:t>
            </a:r>
            <a:r>
              <a:rPr lang="en-US" sz="1600" dirty="0" smtClean="0">
                <a:solidFill>
                  <a:schemeClr val="accent4">
                    <a:lumMod val="50000"/>
                  </a:schemeClr>
                </a:solidFill>
              </a:rPr>
              <a:t>.</a:t>
            </a:r>
          </a:p>
          <a:p>
            <a:endParaRPr lang="en-US" sz="1600" dirty="0" smtClean="0">
              <a:solidFill>
                <a:schemeClr val="accent4">
                  <a:lumMod val="50000"/>
                </a:schemeClr>
              </a:solidFill>
            </a:endParaRPr>
          </a:p>
          <a:p>
            <a:pPr marL="285750" indent="-285750">
              <a:buFont typeface="Wingdings" pitchFamily="2" charset="2"/>
              <a:buChar char="v"/>
            </a:pPr>
            <a:r>
              <a:rPr lang="en-US" sz="1600" dirty="0" smtClean="0">
                <a:solidFill>
                  <a:schemeClr val="accent4">
                    <a:lumMod val="50000"/>
                  </a:schemeClr>
                </a:solidFill>
              </a:rPr>
              <a:t> 55</a:t>
            </a:r>
            <a:r>
              <a:rPr lang="en-US" sz="1600" dirty="0">
                <a:solidFill>
                  <a:schemeClr val="accent4">
                    <a:lumMod val="50000"/>
                  </a:schemeClr>
                </a:solidFill>
              </a:rPr>
              <a:t>% handed over the plastic waste to the municipality tractor/lorry </a:t>
            </a:r>
            <a:r>
              <a:rPr lang="en-US" sz="1600" dirty="0" smtClean="0">
                <a:solidFill>
                  <a:schemeClr val="accent4">
                    <a:lumMod val="50000"/>
                  </a:schemeClr>
                </a:solidFill>
              </a:rPr>
              <a:t>.</a:t>
            </a:r>
          </a:p>
          <a:p>
            <a:endParaRPr lang="en-US" sz="1600" dirty="0" smtClean="0">
              <a:solidFill>
                <a:schemeClr val="accent4">
                  <a:lumMod val="50000"/>
                </a:schemeClr>
              </a:solidFill>
            </a:endParaRPr>
          </a:p>
          <a:p>
            <a:pPr marL="285750" indent="-285750">
              <a:buFont typeface="Wingdings" pitchFamily="2" charset="2"/>
              <a:buChar char="v"/>
            </a:pPr>
            <a:r>
              <a:rPr lang="en-US" sz="1600" dirty="0" smtClean="0">
                <a:solidFill>
                  <a:schemeClr val="accent4">
                    <a:lumMod val="50000"/>
                  </a:schemeClr>
                </a:solidFill>
              </a:rPr>
              <a:t>29</a:t>
            </a:r>
            <a:r>
              <a:rPr lang="en-US" sz="1600" dirty="0">
                <a:solidFill>
                  <a:schemeClr val="accent4">
                    <a:lumMod val="50000"/>
                  </a:schemeClr>
                </a:solidFill>
              </a:rPr>
              <a:t>% burned the plastic waste openly. </a:t>
            </a:r>
            <a:endParaRPr lang="en-US" sz="1600" dirty="0" smtClean="0">
              <a:solidFill>
                <a:schemeClr val="accent4">
                  <a:lumMod val="50000"/>
                </a:schemeClr>
              </a:solidFill>
            </a:endParaRPr>
          </a:p>
          <a:p>
            <a:endParaRPr lang="en-US" sz="1600" dirty="0" smtClean="0">
              <a:solidFill>
                <a:schemeClr val="accent4">
                  <a:lumMod val="50000"/>
                </a:schemeClr>
              </a:solidFill>
            </a:endParaRPr>
          </a:p>
          <a:p>
            <a:pPr marL="285750" indent="-285750">
              <a:buFont typeface="Wingdings" pitchFamily="2" charset="2"/>
              <a:buChar char="v"/>
            </a:pPr>
            <a:r>
              <a:rPr lang="en-US" sz="1600" dirty="0" smtClean="0">
                <a:solidFill>
                  <a:schemeClr val="accent4">
                    <a:lumMod val="50000"/>
                  </a:schemeClr>
                </a:solidFill>
              </a:rPr>
              <a:t> </a:t>
            </a:r>
            <a:r>
              <a:rPr lang="en-US" sz="1600" dirty="0">
                <a:solidFill>
                  <a:schemeClr val="accent4">
                    <a:lumMod val="50000"/>
                  </a:schemeClr>
                </a:solidFill>
              </a:rPr>
              <a:t>90% of the people have no idea where their trash is ending.</a:t>
            </a:r>
          </a:p>
        </p:txBody>
      </p:sp>
    </p:spTree>
    <p:extLst>
      <p:ext uri="{BB962C8B-B14F-4D97-AF65-F5344CB8AC3E}">
        <p14:creationId xmlns:p14="http://schemas.microsoft.com/office/powerpoint/2010/main" val="331986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1457</TotalTime>
  <Words>768</Words>
  <Application>Microsoft Office PowerPoint</Application>
  <PresentationFormat>On-screen Show (4:3)</PresentationFormat>
  <Paragraphs>238</Paragraphs>
  <Slides>13</Slides>
  <Notes>2</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ishu's pc</cp:lastModifiedBy>
  <cp:revision>105</cp:revision>
  <dcterms:created xsi:type="dcterms:W3CDTF">2022-08-29T08:08:44Z</dcterms:created>
  <dcterms:modified xsi:type="dcterms:W3CDTF">2024-07-27T15:42:09Z</dcterms:modified>
</cp:coreProperties>
</file>